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73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66" r:id="rId31"/>
    <p:sldId id="268" r:id="rId32"/>
    <p:sldId id="287" r:id="rId33"/>
    <p:sldId id="288" r:id="rId34"/>
    <p:sldId id="289" r:id="rId35"/>
    <p:sldId id="290" r:id="rId36"/>
    <p:sldId id="309" r:id="rId37"/>
    <p:sldId id="310" r:id="rId38"/>
    <p:sldId id="291" r:id="rId39"/>
    <p:sldId id="292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5" r:id="rId51"/>
    <p:sldId id="304" r:id="rId52"/>
    <p:sldId id="306" r:id="rId53"/>
    <p:sldId id="307" r:id="rId54"/>
    <p:sldId id="308" r:id="rId5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89;&#1090;&#1072;&#1085;%20&#1074;&#1080;&#1082;&#1083;&#1072;&#1076;&#1072;&#1085;&#1085;&#1103;%202013\&#1110;&#1085;&#1086;&#1092;&#1088;&#1084;&#1072;&#1090;&#1080;&#1082;&#1072;%20&#1089;&#1110;&#1095;&#1077;&#1085;&#1100;%202013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H:\&#1089;&#1090;&#1072;&#1085;%20&#1074;&#1080;&#1082;&#1083;&#1072;&#1076;&#1072;&#1085;&#1085;&#1103;%202013\&#1110;&#1085;&#1086;&#1092;&#1088;&#1084;&#1072;&#1090;&#1080;&#1082;&#1072;%20&#1089;&#1110;&#1095;&#1077;&#1085;&#1100;%202013.xls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89;&#1090;&#1072;&#1085;%20&#1074;&#1080;&#1082;&#1083;&#1072;&#1076;&#1072;&#1085;&#1085;&#1103;%202013\&#1110;&#1085;&#1086;&#1092;&#1088;&#1084;&#1072;&#1090;&#1080;&#1082;&#1072;%20&#1089;&#1110;&#1095;&#1077;&#1085;&#1100;%20201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 algn="ctr">
              <a:defRPr sz="2800"/>
            </a:pPr>
            <a:r>
              <a:rPr lang="ru-RU" sz="2800"/>
              <a:t>Результати конкурсу </a:t>
            </a:r>
          </a:p>
          <a:p>
            <a:pPr algn="ctr">
              <a:defRPr sz="2800"/>
            </a:pPr>
            <a:r>
              <a:rPr lang="ru-RU" sz="2800"/>
              <a:t>"Захист власного досвіду" </a:t>
            </a:r>
          </a:p>
        </c:rich>
      </c:tx>
      <c:layout>
        <c:manualLayout>
          <c:xMode val="edge"/>
          <c:yMode val="edge"/>
          <c:x val="0.15186660043216213"/>
          <c:y val="0"/>
        </c:manualLayout>
      </c:layout>
    </c:title>
    <c:plotArea>
      <c:layout/>
      <c:barChart>
        <c:barDir val="bar"/>
        <c:grouping val="clustered"/>
        <c:ser>
          <c:idx val="0"/>
          <c:order val="0"/>
          <c:dPt>
            <c:idx val="0"/>
            <c:spPr>
              <a:solidFill>
                <a:srgbClr val="0066FF"/>
              </a:solidFill>
            </c:spPr>
          </c:dPt>
          <c:dPt>
            <c:idx val="1"/>
            <c:spPr>
              <a:solidFill>
                <a:srgbClr val="0066FF"/>
              </a:solidFill>
            </c:spPr>
          </c:dPt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</c:dLbls>
          <c:cat>
            <c:strRef>
              <c:f>Лист1!$B$2:$B$3</c:f>
              <c:strCache>
                <c:ptCount val="2"/>
                <c:pt idx="0">
                  <c:v>Волікова Юлія Ігорівна</c:v>
                </c:pt>
                <c:pt idx="1">
                  <c:v>Ткач Наталія Валеріївна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15.04</c:v>
                </c:pt>
                <c:pt idx="1">
                  <c:v>9.99</c:v>
                </c:pt>
              </c:numCache>
            </c:numRef>
          </c:val>
        </c:ser>
        <c:axId val="60810752"/>
        <c:axId val="60812288"/>
      </c:barChart>
      <c:catAx>
        <c:axId val="6081075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812288"/>
        <c:crosses val="autoZero"/>
        <c:auto val="1"/>
        <c:lblAlgn val="ctr"/>
        <c:lblOffset val="100"/>
      </c:catAx>
      <c:valAx>
        <c:axId val="6081228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60810752"/>
        <c:crosses val="autoZero"/>
        <c:crossBetween val="between"/>
      </c:valAx>
    </c:plotArea>
    <c:plotVisOnly val="1"/>
  </c:chart>
  <c:spPr>
    <a:solidFill>
      <a:sysClr val="window" lastClr="FFFFFF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Лист1!$A$2:$A$4</c:f>
              <c:strCache>
                <c:ptCount val="2"/>
                <c:pt idx="0">
                  <c:v>2011/2012 н.р.</c:v>
                </c:pt>
                <c:pt idx="1">
                  <c:v>2012/2013н.р.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47</c:v>
                </c:pt>
                <c:pt idx="1">
                  <c:v>244</c:v>
                </c:pt>
              </c:numCache>
            </c:numRef>
          </c:val>
        </c:ser>
        <c:axId val="104854656"/>
        <c:axId val="105724160"/>
      </c:barChart>
      <c:catAx>
        <c:axId val="104854656"/>
        <c:scaling>
          <c:orientation val="minMax"/>
        </c:scaling>
        <c:axPos val="b"/>
        <c:tickLblPos val="nextTo"/>
        <c:crossAx val="105724160"/>
        <c:crosses val="autoZero"/>
        <c:auto val="1"/>
        <c:lblAlgn val="ctr"/>
        <c:lblOffset val="100"/>
      </c:catAx>
      <c:valAx>
        <c:axId val="105724160"/>
        <c:scaling>
          <c:orientation val="minMax"/>
        </c:scaling>
        <c:axPos val="l"/>
        <c:majorGridlines/>
        <c:numFmt formatCode="General" sourceLinked="1"/>
        <c:tickLblPos val="nextTo"/>
        <c:crossAx val="104854656"/>
        <c:crosses val="autoZero"/>
        <c:crossBetween val="between"/>
      </c:valAx>
    </c:plotArea>
    <c:plotVisOnly val="1"/>
  </c:chart>
  <c:txPr>
    <a:bodyPr/>
    <a:lstStyle/>
    <a:p>
      <a:pPr>
        <a:defRPr sz="30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dirty="0" err="1"/>
              <a:t>Результати</a:t>
            </a:r>
            <a:r>
              <a:rPr lang="ru-RU" sz="1400" dirty="0"/>
              <a:t> </a:t>
            </a:r>
            <a:r>
              <a:rPr lang="ru-RU" sz="1400" dirty="0" err="1"/>
              <a:t>контрольної</a:t>
            </a:r>
            <a:r>
              <a:rPr lang="ru-RU" sz="1400" dirty="0"/>
              <a:t> </a:t>
            </a:r>
            <a:r>
              <a:rPr lang="ru-RU" sz="1400" dirty="0" err="1"/>
              <a:t>роботи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інформатики</a:t>
            </a:r>
            <a:r>
              <a:rPr lang="ru-RU" sz="1400" dirty="0"/>
              <a:t> </a:t>
            </a:r>
            <a:endParaRPr lang="ru-RU" sz="1400" dirty="0" smtClean="0"/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dirty="0" err="1" smtClean="0"/>
              <a:t>учнів</a:t>
            </a:r>
            <a:r>
              <a:rPr lang="ru-RU" sz="1400" dirty="0" smtClean="0"/>
              <a:t> </a:t>
            </a:r>
            <a:r>
              <a:rPr lang="ru-RU" sz="1400" dirty="0"/>
              <a:t>9-х </a:t>
            </a:r>
            <a:r>
              <a:rPr lang="ru-RU" sz="1400" dirty="0" err="1"/>
              <a:t>класів</a:t>
            </a:r>
            <a:endParaRPr lang="ru-RU" sz="1400" dirty="0"/>
          </a:p>
        </c:rich>
      </c:tx>
      <c:layout>
        <c:manualLayout>
          <c:xMode val="edge"/>
          <c:yMode val="edge"/>
          <c:x val="0.21721311475409888"/>
          <c:y val="2.588236780926470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45901639344262385"/>
          <c:y val="9.7647114916770972E-2"/>
          <c:w val="0.5122950819672113"/>
          <c:h val="0.8858828618352822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31"/>
            <c:spPr>
              <a:solidFill>
                <a:srgbClr val="FF0000"/>
              </a:solidFill>
              <a:ln w="38100">
                <a:solidFill>
                  <a:srgbClr val="FF0000"/>
                </a:solidFill>
                <a:prstDash val="solid"/>
              </a:ln>
            </c:spPr>
          </c:dPt>
          <c:dLbls>
            <c:dLbl>
              <c:idx val="31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1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1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'діаграми 9 клас'!$B$2:$B$50</c:f>
              <c:strCache>
                <c:ptCount val="49"/>
                <c:pt idx="0">
                  <c:v>Стрілечанська ЗОШ</c:v>
                </c:pt>
                <c:pt idx="1">
                  <c:v>Тернівська ЗОШ</c:v>
                </c:pt>
                <c:pt idx="2">
                  <c:v>Мереф’янський ліцей</c:v>
                </c:pt>
                <c:pt idx="3">
                  <c:v>Веселівська ЗОШ</c:v>
                </c:pt>
                <c:pt idx="4">
                  <c:v>Борисівська ЗОШ</c:v>
                </c:pt>
                <c:pt idx="5">
                  <c:v>Роганський аграрний ліцей</c:v>
                </c:pt>
                <c:pt idx="6">
                  <c:v>Мереф’янська ЗОШ №1</c:v>
                </c:pt>
                <c:pt idx="7">
                  <c:v>Елітнянська ЗОШ</c:v>
                </c:pt>
                <c:pt idx="8">
                  <c:v>Глибоківська ЗОШ</c:v>
                </c:pt>
                <c:pt idx="9">
                  <c:v>Лук’янцівська ЗОШ</c:v>
                </c:pt>
                <c:pt idx="10">
                  <c:v>Переможанська ЗОШ</c:v>
                </c:pt>
                <c:pt idx="11">
                  <c:v>Хорошівська ЗОШ</c:v>
                </c:pt>
                <c:pt idx="12">
                  <c:v>Жовтнева ЗОШ</c:v>
                </c:pt>
                <c:pt idx="13">
                  <c:v>Циркунівська ЗОШ</c:v>
                </c:pt>
                <c:pt idx="14">
                  <c:v>Будянська ЗОШ №2</c:v>
                </c:pt>
                <c:pt idx="15">
                  <c:v>Височанська СЗОШ</c:v>
                </c:pt>
                <c:pt idx="16">
                  <c:v>Манченківська ЗОШ</c:v>
                </c:pt>
                <c:pt idx="17">
                  <c:v>Покотилівський ліцей "Промінь"</c:v>
                </c:pt>
                <c:pt idx="18">
                  <c:v>Бабаївська ЗОШ</c:v>
                </c:pt>
                <c:pt idx="19">
                  <c:v>Безлюдівська ЗОШ</c:v>
                </c:pt>
                <c:pt idx="20">
                  <c:v>Фрунзенська ЗОШ</c:v>
                </c:pt>
                <c:pt idx="21">
                  <c:v>Лизогубівська ЗОШ</c:v>
                </c:pt>
                <c:pt idx="22">
                  <c:v>Малороганська ЗОШ</c:v>
                </c:pt>
                <c:pt idx="23">
                  <c:v>Пономаренківська ЗОШ</c:v>
                </c:pt>
                <c:pt idx="24">
                  <c:v>Утківська ЗОШ</c:v>
                </c:pt>
                <c:pt idx="25">
                  <c:v>Пісочинська ЗОШ</c:v>
                </c:pt>
                <c:pt idx="26">
                  <c:v>Мереф’янська ЗОШ №3</c:v>
                </c:pt>
                <c:pt idx="27">
                  <c:v>Вільхівська ЗОШ</c:v>
                </c:pt>
                <c:pt idx="28">
                  <c:v>Безлюдівський юридичний ліцей</c:v>
                </c:pt>
                <c:pt idx="29">
                  <c:v>Мереф’янська ЗОШ №4</c:v>
                </c:pt>
                <c:pt idx="30">
                  <c:v>Мереф’янська ЗОШ №6</c:v>
                </c:pt>
                <c:pt idx="31">
                  <c:v>середній по району</c:v>
                </c:pt>
                <c:pt idx="32">
                  <c:v>Південний ліцей</c:v>
                </c:pt>
                <c:pt idx="33">
                  <c:v>Пісочинський колегіум</c:v>
                </c:pt>
                <c:pt idx="34">
                  <c:v>Кутузівська ЗОШ</c:v>
                </c:pt>
                <c:pt idx="35">
                  <c:v>Коротичанський ліцей</c:v>
                </c:pt>
                <c:pt idx="36">
                  <c:v>Мереф’янський медичний ліцей</c:v>
                </c:pt>
                <c:pt idx="37">
                  <c:v>Зеленогайська ЗОШ</c:v>
                </c:pt>
                <c:pt idx="38">
                  <c:v>Липецька ЗОШ </c:v>
                </c:pt>
                <c:pt idx="39">
                  <c:v>Південна ЗОШ №2</c:v>
                </c:pt>
                <c:pt idx="40">
                  <c:v>Русько-Тишківська ЗОШ</c:v>
                </c:pt>
                <c:pt idx="41">
                  <c:v>Височанська ЗОШ №2</c:v>
                </c:pt>
                <c:pt idx="42">
                  <c:v>Березівська ЗОШ</c:v>
                </c:pt>
                <c:pt idx="43">
                  <c:v>Будянський ліцей</c:v>
                </c:pt>
                <c:pt idx="44">
                  <c:v>Васищевська ЗОШ</c:v>
                </c:pt>
                <c:pt idx="45">
                  <c:v>Мереф’янська ЗОШ №7</c:v>
                </c:pt>
                <c:pt idx="46">
                  <c:v>Яковлівська ЗОШ</c:v>
                </c:pt>
                <c:pt idx="47">
                  <c:v>Липецька ЗОШ ім П.В.Щепкіна</c:v>
                </c:pt>
                <c:pt idx="48">
                  <c:v>Покотилівська ЗОШ №2</c:v>
                </c:pt>
              </c:strCache>
            </c:strRef>
          </c:cat>
          <c:val>
            <c:numRef>
              <c:f>'діаграми 9 клас'!$D$2:$D$50</c:f>
              <c:numCache>
                <c:formatCode>0.00</c:formatCode>
                <c:ptCount val="49"/>
                <c:pt idx="0">
                  <c:v>5</c:v>
                </c:pt>
                <c:pt idx="1">
                  <c:v>5.5</c:v>
                </c:pt>
                <c:pt idx="2">
                  <c:v>5.5624999999999956</c:v>
                </c:pt>
                <c:pt idx="3">
                  <c:v>5.8571428571428461</c:v>
                </c:pt>
                <c:pt idx="4">
                  <c:v>6</c:v>
                </c:pt>
                <c:pt idx="5">
                  <c:v>6.0434782608695654</c:v>
                </c:pt>
                <c:pt idx="6">
                  <c:v>6.2857142857142874</c:v>
                </c:pt>
                <c:pt idx="7">
                  <c:v>6.3636363636363615</c:v>
                </c:pt>
                <c:pt idx="8">
                  <c:v>6.5</c:v>
                </c:pt>
                <c:pt idx="9">
                  <c:v>6.6874999999999956</c:v>
                </c:pt>
                <c:pt idx="10">
                  <c:v>6.8</c:v>
                </c:pt>
                <c:pt idx="11">
                  <c:v>6.8620689655172376</c:v>
                </c:pt>
                <c:pt idx="12">
                  <c:v>6.875</c:v>
                </c:pt>
                <c:pt idx="13">
                  <c:v>6.9166666666666714</c:v>
                </c:pt>
                <c:pt idx="14">
                  <c:v>7.25</c:v>
                </c:pt>
                <c:pt idx="15">
                  <c:v>7.25</c:v>
                </c:pt>
                <c:pt idx="16">
                  <c:v>7.3478260869565215</c:v>
                </c:pt>
                <c:pt idx="17">
                  <c:v>7.3571428571428461</c:v>
                </c:pt>
                <c:pt idx="18">
                  <c:v>7.4</c:v>
                </c:pt>
                <c:pt idx="19">
                  <c:v>7.4</c:v>
                </c:pt>
                <c:pt idx="20">
                  <c:v>7.4</c:v>
                </c:pt>
                <c:pt idx="21">
                  <c:v>7.4545454545454444</c:v>
                </c:pt>
                <c:pt idx="22">
                  <c:v>7.5384615384615383</c:v>
                </c:pt>
                <c:pt idx="23">
                  <c:v>7.5714285714285712</c:v>
                </c:pt>
                <c:pt idx="24">
                  <c:v>7.5714285714285712</c:v>
                </c:pt>
                <c:pt idx="25">
                  <c:v>7.5909090909090908</c:v>
                </c:pt>
                <c:pt idx="26">
                  <c:v>7.6</c:v>
                </c:pt>
                <c:pt idx="27">
                  <c:v>7.6249999999999867</c:v>
                </c:pt>
                <c:pt idx="28">
                  <c:v>7.7142857142857055</c:v>
                </c:pt>
                <c:pt idx="29">
                  <c:v>7.7272727272727284</c:v>
                </c:pt>
                <c:pt idx="30">
                  <c:v>7.75</c:v>
                </c:pt>
                <c:pt idx="31">
                  <c:v>7.7530186608122875</c:v>
                </c:pt>
                <c:pt idx="32">
                  <c:v>8</c:v>
                </c:pt>
                <c:pt idx="33">
                  <c:v>8.1428571428571228</c:v>
                </c:pt>
                <c:pt idx="34">
                  <c:v>8.2142857142857135</c:v>
                </c:pt>
                <c:pt idx="35">
                  <c:v>8.3000000000000007</c:v>
                </c:pt>
                <c:pt idx="36">
                  <c:v>8.3260869565217686</c:v>
                </c:pt>
                <c:pt idx="37">
                  <c:v>8.3333333333333357</c:v>
                </c:pt>
                <c:pt idx="38">
                  <c:v>8.3333333333333357</c:v>
                </c:pt>
                <c:pt idx="39">
                  <c:v>8.4285714285713969</c:v>
                </c:pt>
                <c:pt idx="40">
                  <c:v>8.4736842105263577</c:v>
                </c:pt>
                <c:pt idx="41">
                  <c:v>8.6774193548387206</c:v>
                </c:pt>
                <c:pt idx="42">
                  <c:v>8.75</c:v>
                </c:pt>
                <c:pt idx="43">
                  <c:v>8.75</c:v>
                </c:pt>
                <c:pt idx="44">
                  <c:v>9.2391304347826093</c:v>
                </c:pt>
                <c:pt idx="45">
                  <c:v>9.5</c:v>
                </c:pt>
                <c:pt idx="46">
                  <c:v>10</c:v>
                </c:pt>
                <c:pt idx="47">
                  <c:v>10.25</c:v>
                </c:pt>
                <c:pt idx="48">
                  <c:v>10.307692307692324</c:v>
                </c:pt>
              </c:numCache>
            </c:numRef>
          </c:val>
        </c:ser>
        <c:dLbls>
          <c:showVal val="1"/>
        </c:dLbls>
        <c:axId val="34521472"/>
        <c:axId val="34523008"/>
      </c:barChart>
      <c:catAx>
        <c:axId val="34521472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4523008"/>
        <c:crosses val="autoZero"/>
        <c:auto val="1"/>
        <c:lblAlgn val="ctr"/>
        <c:lblOffset val="100"/>
        <c:tickLblSkip val="1"/>
        <c:tickMarkSkip val="1"/>
      </c:catAx>
      <c:valAx>
        <c:axId val="34523008"/>
        <c:scaling>
          <c:orientation val="minMax"/>
        </c:scaling>
        <c:delete val="1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" sourceLinked="1"/>
        <c:tickLblPos val="none"/>
        <c:crossAx val="345214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dirty="0" err="1"/>
              <a:t>Результати</a:t>
            </a:r>
            <a:r>
              <a:rPr lang="ru-RU" sz="1400" dirty="0"/>
              <a:t> </a:t>
            </a:r>
            <a:r>
              <a:rPr lang="ru-RU" sz="1400" dirty="0" err="1"/>
              <a:t>контрольної</a:t>
            </a:r>
            <a:r>
              <a:rPr lang="ru-RU" sz="1400" dirty="0"/>
              <a:t> </a:t>
            </a:r>
            <a:r>
              <a:rPr lang="ru-RU" sz="1400" dirty="0" err="1"/>
              <a:t>роботи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інформатики</a:t>
            </a:r>
            <a:r>
              <a:rPr lang="ru-RU" sz="1400" dirty="0"/>
              <a:t> </a:t>
            </a:r>
            <a:r>
              <a:rPr lang="ru-RU" sz="1400" dirty="0" err="1" smtClean="0"/>
              <a:t>учнів</a:t>
            </a:r>
            <a:endParaRPr lang="en-US" sz="1400" dirty="0" smtClean="0"/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dirty="0" smtClean="0"/>
              <a:t> </a:t>
            </a:r>
            <a:r>
              <a:rPr lang="ru-RU" sz="1400" dirty="0"/>
              <a:t>10-х </a:t>
            </a:r>
            <a:r>
              <a:rPr lang="ru-RU" sz="1400" dirty="0" err="1"/>
              <a:t>класів</a:t>
            </a:r>
            <a:endParaRPr lang="ru-RU" sz="1400" dirty="0"/>
          </a:p>
        </c:rich>
      </c:tx>
      <c:layout>
        <c:manualLayout>
          <c:xMode val="edge"/>
          <c:yMode val="edge"/>
          <c:x val="0.21721311475409888"/>
          <c:y val="2.621726042795689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47950819672131145"/>
          <c:y val="9.4881513929748279E-2"/>
          <c:w val="0.49180327868852458"/>
          <c:h val="0.88764153163225123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22"/>
            <c:spPr>
              <a:solidFill>
                <a:srgbClr val="FF0000"/>
              </a:solidFill>
              <a:ln w="38100">
                <a:solidFill>
                  <a:srgbClr val="FF0000"/>
                </a:solidFill>
                <a:prstDash val="solid"/>
              </a:ln>
            </c:spPr>
          </c:dPt>
          <c:dLbls>
            <c:dLbl>
              <c:idx val="22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1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1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'діаграми 10 клас'!$B$2:$B$48</c:f>
              <c:strCache>
                <c:ptCount val="47"/>
                <c:pt idx="0">
                  <c:v>Борисівська ЗОШ</c:v>
                </c:pt>
                <c:pt idx="1">
                  <c:v>Жовтнева ЗОШ</c:v>
                </c:pt>
                <c:pt idx="2">
                  <c:v>Фрунзенська ЗОШ</c:v>
                </c:pt>
                <c:pt idx="3">
                  <c:v>Мереф’янська ЗОШ №7</c:v>
                </c:pt>
                <c:pt idx="4">
                  <c:v>Веселівська ЗОШ</c:v>
                </c:pt>
                <c:pt idx="5">
                  <c:v>Лизогубівська ЗОШ</c:v>
                </c:pt>
                <c:pt idx="6">
                  <c:v>Мереф’янська ЗОШ №1</c:v>
                </c:pt>
                <c:pt idx="7">
                  <c:v>Елітнянська ЗОШ</c:v>
                </c:pt>
                <c:pt idx="8">
                  <c:v>Циркунівська ЗОШ</c:v>
                </c:pt>
                <c:pt idx="9">
                  <c:v>Кутузівська ЗОШ</c:v>
                </c:pt>
                <c:pt idx="10">
                  <c:v>Мереф’янська ЗОШ №6</c:v>
                </c:pt>
                <c:pt idx="11">
                  <c:v>Васищівський МНВК</c:v>
                </c:pt>
                <c:pt idx="12">
                  <c:v>Березівська ЗОШ</c:v>
                </c:pt>
                <c:pt idx="13">
                  <c:v>Роганський аграрний ліцей</c:v>
                </c:pt>
                <c:pt idx="14">
                  <c:v>Малороганська ЗОШ</c:v>
                </c:pt>
                <c:pt idx="15">
                  <c:v>Лук’янцівська ЗОШ</c:v>
                </c:pt>
                <c:pt idx="16">
                  <c:v>Мереф’янська ЗОШ №4</c:v>
                </c:pt>
                <c:pt idx="17">
                  <c:v>Утківська ЗОШ</c:v>
                </c:pt>
                <c:pt idx="18">
                  <c:v>Манченківська ЗОШ</c:v>
                </c:pt>
                <c:pt idx="19">
                  <c:v>Пономаренківська ЗОШ</c:v>
                </c:pt>
                <c:pt idx="20">
                  <c:v>Вільхівська ЗОШ</c:v>
                </c:pt>
                <c:pt idx="21">
                  <c:v>Безлюдівський юридичний ліцей</c:v>
                </c:pt>
                <c:pt idx="22">
                  <c:v>середній по району</c:v>
                </c:pt>
                <c:pt idx="23">
                  <c:v>Будянська ЗОШ №2</c:v>
                </c:pt>
                <c:pt idx="24">
                  <c:v>Глибоківська ЗОШ</c:v>
                </c:pt>
                <c:pt idx="25">
                  <c:v>Мереф’янський ліцей</c:v>
                </c:pt>
                <c:pt idx="26">
                  <c:v>Переможанська ЗОШ</c:v>
                </c:pt>
                <c:pt idx="27">
                  <c:v>Південна ЗОШ №2</c:v>
                </c:pt>
                <c:pt idx="28">
                  <c:v>Стрілечанська ЗОШ</c:v>
                </c:pt>
                <c:pt idx="29">
                  <c:v>Тернівська ЗОШ</c:v>
                </c:pt>
                <c:pt idx="30">
                  <c:v>Пісочинський колегіум</c:v>
                </c:pt>
                <c:pt idx="31">
                  <c:v>Русько-Тишківська ЗОШ</c:v>
                </c:pt>
                <c:pt idx="32">
                  <c:v>Коротичанський ліцей</c:v>
                </c:pt>
                <c:pt idx="33">
                  <c:v>Безлюдівська ЗОШ</c:v>
                </c:pt>
                <c:pt idx="34">
                  <c:v>Липецька ЗОШ </c:v>
                </c:pt>
                <c:pt idx="35">
                  <c:v>Височанська СЗОШ</c:v>
                </c:pt>
                <c:pt idx="36">
                  <c:v>Мереф’янська ЗОШ №3</c:v>
                </c:pt>
                <c:pt idx="37">
                  <c:v>Покотилівський ліцей "Промінь"</c:v>
                </c:pt>
                <c:pt idx="38">
                  <c:v>Пісочинська ЗОШ</c:v>
                </c:pt>
                <c:pt idx="39">
                  <c:v>Покотилівська ЗОШ №2</c:v>
                </c:pt>
                <c:pt idx="40">
                  <c:v>Бабаївська ЗОШ</c:v>
                </c:pt>
                <c:pt idx="41">
                  <c:v>Зеленогайська ЗОШ</c:v>
                </c:pt>
                <c:pt idx="42">
                  <c:v>Височанська ЗОШ №2</c:v>
                </c:pt>
                <c:pt idx="43">
                  <c:v>Південний ліцей</c:v>
                </c:pt>
                <c:pt idx="44">
                  <c:v>Липецька ЗОШ ім П.В.Щепкіна</c:v>
                </c:pt>
                <c:pt idx="45">
                  <c:v>Мереф’янський медичний ліцей</c:v>
                </c:pt>
                <c:pt idx="46">
                  <c:v>                         Будянський ліцей</c:v>
                </c:pt>
              </c:strCache>
            </c:strRef>
          </c:cat>
          <c:val>
            <c:numRef>
              <c:f>'діаграми 10 клас'!$D$2:$D$48</c:f>
              <c:numCache>
                <c:formatCode>0.00</c:formatCode>
                <c:ptCount val="47"/>
                <c:pt idx="0">
                  <c:v>5</c:v>
                </c:pt>
                <c:pt idx="1">
                  <c:v>5.375</c:v>
                </c:pt>
                <c:pt idx="2">
                  <c:v>5.4285714285714288</c:v>
                </c:pt>
                <c:pt idx="3">
                  <c:v>6.3333333333333437</c:v>
                </c:pt>
                <c:pt idx="4">
                  <c:v>6.5</c:v>
                </c:pt>
                <c:pt idx="5">
                  <c:v>6.8</c:v>
                </c:pt>
                <c:pt idx="6">
                  <c:v>6.8461538461538458</c:v>
                </c:pt>
                <c:pt idx="7">
                  <c:v>6.875</c:v>
                </c:pt>
                <c:pt idx="8">
                  <c:v>6.875</c:v>
                </c:pt>
                <c:pt idx="9">
                  <c:v>7</c:v>
                </c:pt>
                <c:pt idx="10">
                  <c:v>7.0322580645161334</c:v>
                </c:pt>
                <c:pt idx="11">
                  <c:v>7.2941176470588083</c:v>
                </c:pt>
                <c:pt idx="12">
                  <c:v>7.3333333333333437</c:v>
                </c:pt>
                <c:pt idx="13">
                  <c:v>7.3571428571428461</c:v>
                </c:pt>
                <c:pt idx="14">
                  <c:v>7.4</c:v>
                </c:pt>
                <c:pt idx="15">
                  <c:v>7.6249999999999867</c:v>
                </c:pt>
                <c:pt idx="16">
                  <c:v>7.666666666666667</c:v>
                </c:pt>
                <c:pt idx="17">
                  <c:v>7.666666666666667</c:v>
                </c:pt>
                <c:pt idx="18">
                  <c:v>7.7272727272727284</c:v>
                </c:pt>
                <c:pt idx="19">
                  <c:v>7.7272727272727284</c:v>
                </c:pt>
                <c:pt idx="20">
                  <c:v>7.8333333333333437</c:v>
                </c:pt>
                <c:pt idx="21">
                  <c:v>7.8421052631578831</c:v>
                </c:pt>
                <c:pt idx="22">
                  <c:v>7.9578207381370785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8.2093023255813957</c:v>
                </c:pt>
                <c:pt idx="31">
                  <c:v>8.2142857142857135</c:v>
                </c:pt>
                <c:pt idx="32">
                  <c:v>8.25</c:v>
                </c:pt>
                <c:pt idx="33">
                  <c:v>8.3000000000000007</c:v>
                </c:pt>
                <c:pt idx="34">
                  <c:v>8.4</c:v>
                </c:pt>
                <c:pt idx="35">
                  <c:v>8.4285714285713969</c:v>
                </c:pt>
                <c:pt idx="36">
                  <c:v>8.4285714285713969</c:v>
                </c:pt>
                <c:pt idx="37">
                  <c:v>8.5</c:v>
                </c:pt>
                <c:pt idx="38">
                  <c:v>8.5454545454545467</c:v>
                </c:pt>
                <c:pt idx="39">
                  <c:v>8.6923076923077005</c:v>
                </c:pt>
                <c:pt idx="40">
                  <c:v>8.7058823529411757</c:v>
                </c:pt>
                <c:pt idx="41">
                  <c:v>8.8571428571428807</c:v>
                </c:pt>
                <c:pt idx="42">
                  <c:v>8.9230769230769234</c:v>
                </c:pt>
                <c:pt idx="43">
                  <c:v>8.9473684210525963</c:v>
                </c:pt>
                <c:pt idx="44">
                  <c:v>9.0714285714285712</c:v>
                </c:pt>
                <c:pt idx="45">
                  <c:v>9.3043478260869747</c:v>
                </c:pt>
                <c:pt idx="46">
                  <c:v>10.25</c:v>
                </c:pt>
              </c:numCache>
            </c:numRef>
          </c:val>
        </c:ser>
        <c:dLbls>
          <c:showVal val="1"/>
        </c:dLbls>
        <c:axId val="34938240"/>
        <c:axId val="34964608"/>
      </c:barChart>
      <c:catAx>
        <c:axId val="34938240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4964608"/>
        <c:crosses val="autoZero"/>
        <c:auto val="1"/>
        <c:lblAlgn val="ctr"/>
        <c:lblOffset val="100"/>
        <c:tickLblSkip val="1"/>
        <c:tickMarkSkip val="1"/>
      </c:catAx>
      <c:valAx>
        <c:axId val="34964608"/>
        <c:scaling>
          <c:orientation val="minMax"/>
        </c:scaling>
        <c:delete val="1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" sourceLinked="1"/>
        <c:tickLblPos val="none"/>
        <c:crossAx val="349382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/>
              <a:t>Результати контрольної роботи з інформатики учнів 11-х класів</a:t>
            </a:r>
          </a:p>
        </c:rich>
      </c:tx>
      <c:layout>
        <c:manualLayout>
          <c:xMode val="edge"/>
          <c:yMode val="edge"/>
          <c:x val="0.21721311475409882"/>
          <c:y val="2.576687116564417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45901639344262374"/>
          <c:y val="9.3251533742331291E-2"/>
          <c:w val="0.51229508196721141"/>
          <c:h val="0.8895705521472385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22"/>
            <c:spPr>
              <a:solidFill>
                <a:srgbClr val="FF0000"/>
              </a:solidFill>
              <a:ln w="38100">
                <a:solidFill>
                  <a:srgbClr val="FF0000"/>
                </a:solidFill>
                <a:prstDash val="solid"/>
              </a:ln>
            </c:spPr>
          </c:dPt>
          <c:dLbls>
            <c:dLbl>
              <c:idx val="22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1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1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'діаграмі 11 клас'!$B$2:$B$49</c:f>
              <c:strCache>
                <c:ptCount val="48"/>
                <c:pt idx="0">
                  <c:v>                           Утківська ЗОШ</c:v>
                </c:pt>
                <c:pt idx="1">
                  <c:v>Манченківська ЗОШ</c:v>
                </c:pt>
                <c:pt idx="2">
                  <c:v>Березівська ЗОШ</c:v>
                </c:pt>
                <c:pt idx="3">
                  <c:v>Фрунзенська ЗОШ</c:v>
                </c:pt>
                <c:pt idx="4">
                  <c:v>Веселівська ЗОШ</c:v>
                </c:pt>
                <c:pt idx="5">
                  <c:v>Борисівська ЗОШ</c:v>
                </c:pt>
                <c:pt idx="6">
                  <c:v>Переможанська ЗОШ</c:v>
                </c:pt>
                <c:pt idx="7">
                  <c:v>Елітнянська ЗОШ</c:v>
                </c:pt>
                <c:pt idx="8">
                  <c:v>Лук’янцівська ЗОШ</c:v>
                </c:pt>
                <c:pt idx="9">
                  <c:v>Жовтнева ЗОШ</c:v>
                </c:pt>
                <c:pt idx="10">
                  <c:v>Яковлівська ЗОШ</c:v>
                </c:pt>
                <c:pt idx="11">
                  <c:v>Циркунівська ЗОШ</c:v>
                </c:pt>
                <c:pt idx="12">
                  <c:v>Мереф’янський ліцей</c:v>
                </c:pt>
                <c:pt idx="13">
                  <c:v>Малороганська ЗОШ</c:v>
                </c:pt>
                <c:pt idx="14">
                  <c:v>Глибоківська ЗОШ</c:v>
                </c:pt>
                <c:pt idx="15">
                  <c:v>Русько-Тишківська ЗОШ</c:v>
                </c:pt>
                <c:pt idx="16">
                  <c:v>Кутузівська ЗОШ</c:v>
                </c:pt>
                <c:pt idx="17">
                  <c:v>Мереф’янська ЗОШ №1</c:v>
                </c:pt>
                <c:pt idx="18">
                  <c:v>Південна ЗОШ №2</c:v>
                </c:pt>
                <c:pt idx="19">
                  <c:v>Тернівська ЗОШ</c:v>
                </c:pt>
                <c:pt idx="20">
                  <c:v>Мереф’янська ЗОШ №6</c:v>
                </c:pt>
                <c:pt idx="21">
                  <c:v>Бабаївська ЗОШ</c:v>
                </c:pt>
                <c:pt idx="22">
                  <c:v>середній по району</c:v>
                </c:pt>
                <c:pt idx="23">
                  <c:v>Безлюдівський юридичний ліцей</c:v>
                </c:pt>
                <c:pt idx="24">
                  <c:v>Липецька ЗОШ </c:v>
                </c:pt>
                <c:pt idx="25">
                  <c:v>Мереф’янська ЗОШ №7</c:v>
                </c:pt>
                <c:pt idx="26">
                  <c:v>Південний ліцей</c:v>
                </c:pt>
                <c:pt idx="27">
                  <c:v>Роганський аграрний ліцей</c:v>
                </c:pt>
                <c:pt idx="28">
                  <c:v>Васищівський МНВК</c:v>
                </c:pt>
                <c:pt idx="29">
                  <c:v>Покотилівський ліцей "Промінь"</c:v>
                </c:pt>
                <c:pt idx="30">
                  <c:v>Вільхівська ЗОШ</c:v>
                </c:pt>
                <c:pt idx="31">
                  <c:v>Мереф’янська ЗОШ №3</c:v>
                </c:pt>
                <c:pt idx="32">
                  <c:v>Пісочинська ЗОШ</c:v>
                </c:pt>
                <c:pt idx="33">
                  <c:v>Мереф’янський медичний ліцей</c:v>
                </c:pt>
                <c:pt idx="34">
                  <c:v>Липецька ЗОШ ім П.В.Щепкіна</c:v>
                </c:pt>
                <c:pt idx="35">
                  <c:v>Покотилівська ЗОШ №2</c:v>
                </c:pt>
                <c:pt idx="36">
                  <c:v>Лизогубівська ЗОШ</c:v>
                </c:pt>
                <c:pt idx="37">
                  <c:v>Височанська ЗОШ №2</c:v>
                </c:pt>
                <c:pt idx="38">
                  <c:v>Мереф’янська ЗОШ №4</c:v>
                </c:pt>
                <c:pt idx="39">
                  <c:v>Безлюдівська ЗОШ</c:v>
                </c:pt>
                <c:pt idx="40">
                  <c:v>Будянський  ліцей</c:v>
                </c:pt>
                <c:pt idx="41">
                  <c:v>Пономаренківська ЗОШ</c:v>
                </c:pt>
                <c:pt idx="42">
                  <c:v>Пісочинський колегіум</c:v>
                </c:pt>
                <c:pt idx="43">
                  <c:v>Будянська ЗОШ №2</c:v>
                </c:pt>
                <c:pt idx="44">
                  <c:v>Стрілечанська ЗОШ</c:v>
                </c:pt>
                <c:pt idx="45">
                  <c:v>Коротичанський ліцей</c:v>
                </c:pt>
                <c:pt idx="46">
                  <c:v>Височанська СЗОШ</c:v>
                </c:pt>
                <c:pt idx="47">
                  <c:v>Зеленогайська ЗОШ</c:v>
                </c:pt>
              </c:strCache>
            </c:strRef>
          </c:cat>
          <c:val>
            <c:numRef>
              <c:f>'діаграмі 11 клас'!$D$2:$D$49</c:f>
              <c:numCache>
                <c:formatCode>0.00</c:formatCode>
                <c:ptCount val="48"/>
                <c:pt idx="0">
                  <c:v>5.6</c:v>
                </c:pt>
                <c:pt idx="1">
                  <c:v>5.6923076923076925</c:v>
                </c:pt>
                <c:pt idx="2">
                  <c:v>5.75</c:v>
                </c:pt>
                <c:pt idx="3">
                  <c:v>6</c:v>
                </c:pt>
                <c:pt idx="4">
                  <c:v>6.2</c:v>
                </c:pt>
                <c:pt idx="5">
                  <c:v>6.5</c:v>
                </c:pt>
                <c:pt idx="6">
                  <c:v>6.5</c:v>
                </c:pt>
                <c:pt idx="7">
                  <c:v>6.666666666666667</c:v>
                </c:pt>
                <c:pt idx="8">
                  <c:v>6.666666666666667</c:v>
                </c:pt>
                <c:pt idx="9">
                  <c:v>6.7142857142857064</c:v>
                </c:pt>
                <c:pt idx="10">
                  <c:v>6.8</c:v>
                </c:pt>
                <c:pt idx="11">
                  <c:v>6.8888888888888875</c:v>
                </c:pt>
                <c:pt idx="12">
                  <c:v>7.0769230769230784</c:v>
                </c:pt>
                <c:pt idx="13">
                  <c:v>7.1428571428571415</c:v>
                </c:pt>
                <c:pt idx="14">
                  <c:v>7.1818181818181834</c:v>
                </c:pt>
                <c:pt idx="15">
                  <c:v>7.28</c:v>
                </c:pt>
                <c:pt idx="16">
                  <c:v>7.3333333333333428</c:v>
                </c:pt>
                <c:pt idx="17">
                  <c:v>7.4</c:v>
                </c:pt>
                <c:pt idx="18">
                  <c:v>7.4</c:v>
                </c:pt>
                <c:pt idx="19">
                  <c:v>7.4</c:v>
                </c:pt>
                <c:pt idx="20">
                  <c:v>7.5862068965517304</c:v>
                </c:pt>
                <c:pt idx="21">
                  <c:v>7.7</c:v>
                </c:pt>
                <c:pt idx="22">
                  <c:v>7.8770491803278793</c:v>
                </c:pt>
                <c:pt idx="23">
                  <c:v>7.906250000000008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8.2142857142857135</c:v>
                </c:pt>
                <c:pt idx="30">
                  <c:v>8.3750000000000178</c:v>
                </c:pt>
                <c:pt idx="31">
                  <c:v>8.3750000000000178</c:v>
                </c:pt>
                <c:pt idx="32">
                  <c:v>8.4</c:v>
                </c:pt>
                <c:pt idx="33">
                  <c:v>8.405405405405423</c:v>
                </c:pt>
                <c:pt idx="34">
                  <c:v>8.4285714285713986</c:v>
                </c:pt>
                <c:pt idx="35">
                  <c:v>8.4285714285713986</c:v>
                </c:pt>
                <c:pt idx="36">
                  <c:v>8.5</c:v>
                </c:pt>
                <c:pt idx="37">
                  <c:v>8.5625000000000178</c:v>
                </c:pt>
                <c:pt idx="38">
                  <c:v>8.5625000000000178</c:v>
                </c:pt>
                <c:pt idx="39">
                  <c:v>8.6666666666666767</c:v>
                </c:pt>
                <c:pt idx="40">
                  <c:v>8.6923076923077005</c:v>
                </c:pt>
                <c:pt idx="41">
                  <c:v>8.8181818181818201</c:v>
                </c:pt>
                <c:pt idx="42">
                  <c:v>8.9333333333333336</c:v>
                </c:pt>
                <c:pt idx="43">
                  <c:v>9</c:v>
                </c:pt>
                <c:pt idx="44">
                  <c:v>9</c:v>
                </c:pt>
                <c:pt idx="45">
                  <c:v>9.0909090909091006</c:v>
                </c:pt>
                <c:pt idx="46">
                  <c:v>9.5</c:v>
                </c:pt>
                <c:pt idx="47">
                  <c:v>9.5</c:v>
                </c:pt>
              </c:numCache>
            </c:numRef>
          </c:val>
        </c:ser>
        <c:dLbls>
          <c:showVal val="1"/>
        </c:dLbls>
        <c:axId val="35007104"/>
        <c:axId val="35017088"/>
      </c:barChart>
      <c:catAx>
        <c:axId val="35007104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5017088"/>
        <c:crosses val="autoZero"/>
        <c:auto val="1"/>
        <c:lblAlgn val="ctr"/>
        <c:lblOffset val="100"/>
        <c:tickLblSkip val="1"/>
        <c:tickMarkSkip val="1"/>
      </c:catAx>
      <c:valAx>
        <c:axId val="35017088"/>
        <c:scaling>
          <c:orientation val="minMax"/>
        </c:scaling>
        <c:delete val="1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" sourceLinked="1"/>
        <c:tickLblPos val="none"/>
        <c:crossAx val="350071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fld id="{A691FB01-358C-4557-8217-E671BA7D95AB}" type="datetimeFigureOut">
              <a:rPr lang="ru-RU"/>
              <a:pPr/>
              <a:t>30.05.2013</a:t>
            </a:fld>
            <a:endParaRPr lang="ru-RU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endParaRPr lang="ru-RU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fld id="{BF12D5BB-3478-4752-BD19-28528EC0F47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906C6-01D0-4A99-BDD0-ACF6B9C54D14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7C378-DC44-4A02-BD11-64AC42A689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437B8-3785-4A95-B367-F6E09329DBB2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D5292-B4AA-4D9F-B9E8-AED644605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4CE93-BA13-4B8D-954B-466355D71339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992C4-DF31-4F84-8071-AB2F52EE9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2A632-179C-4457-BD48-D58D8DD3EA2C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532D6-613D-4E74-BB8D-3036A27F6F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9E784-F130-4FC8-837A-1AFEDD16A57A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EDC3C-A412-4AD8-BE9B-FB9316363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306D-882B-4814-B68D-C0B82DF5FE08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13CFC-5FD7-4908-A5B0-13809D4DAA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ADF18-40A1-4993-83B6-4F90BDB33BF0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22ECB-B701-4B05-B601-76E29A676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AB10-8CF5-4C92-B233-61025705E6BA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FA5DA-2587-4A82-B4D7-DF0C1E1BB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D7630-55E5-4C2E-AEC8-9D94A8FBFE59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CC7E6-9A10-4C36-B59D-4287AC9288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1B8CE-51CB-4CC3-BBC4-55E67E55164F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0C3E3-E3D3-4976-984B-1008D1453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0867A-DB21-455E-A3E0-71EEEDCA3303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5648F-6BA7-4F7C-9152-BCB7B9BD1B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E2AB-A3F9-470D-A9C8-5ED25E7ABEB4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85EC8-CB40-4CDB-A9B7-E63290762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52E8F3-C492-417F-B757-083ED796F732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79A61F-E31D-4AE8-BCD1-F658473E40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73" r:id="rId9"/>
    <p:sldLayoutId id="2147483663" r:id="rId10"/>
    <p:sldLayoutId id="2147483662" r:id="rId11"/>
    <p:sldLayoutId id="214748367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144000" cy="3126209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rgbClr val="7030A0"/>
                </a:solidFill>
              </a:rPr>
              <a:t>Підведення підсумків року. Планування роботи  </a:t>
            </a:r>
            <a:r>
              <a:rPr lang="uk-UA" dirty="0" smtClean="0">
                <a:solidFill>
                  <a:srgbClr val="7030A0"/>
                </a:solidFill>
              </a:rPr>
              <a:t>РМО </a:t>
            </a:r>
            <a:r>
              <a:rPr lang="uk-UA" dirty="0" err="1">
                <a:solidFill>
                  <a:srgbClr val="7030A0"/>
                </a:solidFill>
              </a:rPr>
              <a:t>інформатиків</a:t>
            </a:r>
            <a:r>
              <a:rPr lang="uk-UA" dirty="0">
                <a:solidFill>
                  <a:srgbClr val="7030A0"/>
                </a:solidFill>
              </a:rPr>
              <a:t> </a:t>
            </a:r>
            <a:r>
              <a:rPr lang="uk-UA" dirty="0" smtClean="0">
                <a:solidFill>
                  <a:srgbClr val="7030A0"/>
                </a:solidFill>
              </a:rPr>
              <a:t>на </a:t>
            </a:r>
            <a:r>
              <a:rPr lang="uk-UA" dirty="0">
                <a:solidFill>
                  <a:srgbClr val="7030A0"/>
                </a:solidFill>
              </a:rPr>
              <a:t>2013-2014 </a:t>
            </a:r>
            <a:r>
              <a:rPr lang="uk-UA" dirty="0" err="1">
                <a:solidFill>
                  <a:srgbClr val="7030A0"/>
                </a:solidFill>
              </a:rPr>
              <a:t>н.р</a:t>
            </a:r>
            <a:r>
              <a:rPr lang="uk-UA" dirty="0">
                <a:solidFill>
                  <a:srgbClr val="7030A0"/>
                </a:solidFill>
              </a:rPr>
              <a:t>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0" y="1052513"/>
            <a:ext cx="9188450" cy="459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92150"/>
            <a:ext cx="8229600" cy="1143000"/>
          </a:xfrm>
        </p:spPr>
        <p:txBody>
          <a:bodyPr/>
          <a:lstStyle/>
          <a:p>
            <a:pPr algn="ctr"/>
            <a:r>
              <a:rPr lang="uk-UA" sz="3500" b="1" i="1" smtClean="0">
                <a:solidFill>
                  <a:srgbClr val="002060"/>
                </a:solidFill>
              </a:rPr>
              <a:t>Переможець </a:t>
            </a:r>
            <a:r>
              <a:rPr lang="ru-RU" sz="3500" b="1" i="1" smtClean="0">
                <a:solidFill>
                  <a:srgbClr val="002060"/>
                </a:solidFill>
              </a:rPr>
              <a:t>І (районного) етапу Всеукраїнського конкурсу </a:t>
            </a:r>
            <a:br>
              <a:rPr lang="ru-RU" sz="3500" b="1" i="1" smtClean="0">
                <a:solidFill>
                  <a:srgbClr val="002060"/>
                </a:solidFill>
              </a:rPr>
            </a:br>
            <a:r>
              <a:rPr lang="ru-RU" sz="3500" b="1" i="1" smtClean="0">
                <a:solidFill>
                  <a:srgbClr val="002060"/>
                </a:solidFill>
              </a:rPr>
              <a:t>    «Учитель року – 2013» :</a:t>
            </a:r>
          </a:p>
        </p:txBody>
      </p:sp>
      <p:sp>
        <p:nvSpPr>
          <p:cNvPr id="23554" name="Прямоугольник 4"/>
          <p:cNvSpPr>
            <a:spLocks noChangeArrowheads="1"/>
          </p:cNvSpPr>
          <p:nvPr/>
        </p:nvSpPr>
        <p:spPr bwMode="auto">
          <a:xfrm>
            <a:off x="3276600" y="3008313"/>
            <a:ext cx="5616575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uk-UA" sz="3500" b="1" u="sng">
                <a:solidFill>
                  <a:srgbClr val="FF0000"/>
                </a:solidFill>
                <a:latin typeface="Constantia" pitchFamily="18" charset="0"/>
              </a:rPr>
              <a:t>Волікова Юлія Ігорівна</a:t>
            </a:r>
            <a:r>
              <a:rPr lang="uk-UA" sz="3500">
                <a:solidFill>
                  <a:srgbClr val="FF0000"/>
                </a:solidFill>
                <a:latin typeface="Constantia" pitchFamily="18" charset="0"/>
              </a:rPr>
              <a:t>, </a:t>
            </a:r>
          </a:p>
          <a:p>
            <a:pPr algn="ctr">
              <a:lnSpc>
                <a:spcPct val="90000"/>
              </a:lnSpc>
            </a:pPr>
            <a:r>
              <a:rPr lang="uk-UA" sz="3500">
                <a:solidFill>
                  <a:srgbClr val="FF0000"/>
                </a:solidFill>
                <a:latin typeface="Constantia" pitchFamily="18" charset="0"/>
              </a:rPr>
              <a:t>учитель Мереф’янського медичного ліцею</a:t>
            </a:r>
            <a:r>
              <a:rPr lang="uk-UA" sz="3500">
                <a:solidFill>
                  <a:srgbClr val="002060"/>
                </a:solidFill>
                <a:latin typeface="Constantia" pitchFamily="18" charset="0"/>
              </a:rPr>
              <a:t>.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7338"/>
            <a:ext cx="2713038" cy="53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інформаційних технологій 8 клас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388" y="2420938"/>
          <a:ext cx="8686800" cy="3089910"/>
        </p:xfrm>
        <a:graphic>
          <a:graphicData uri="http://schemas.openxmlformats.org/drawingml/2006/table">
            <a:tbl>
              <a:tblPr/>
              <a:tblGrid>
                <a:gridCol w="390525"/>
                <a:gridCol w="3084512"/>
                <a:gridCol w="1736725"/>
                <a:gridCol w="2060575"/>
                <a:gridCol w="14144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Прізвище, ім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Будянський ліцей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Боднар Єлизавета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Цибулько О.В.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Височанська ЗОШ№2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Носов Владислав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Широкова В.М.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янська ЗОШ№6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Голець Владислав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Сотникова Т.Є.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Південний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Пільгуй Ксенія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Казанська А.Ю.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участі у ІІ етапі </a:t>
            </a:r>
            <a:br>
              <a:rPr lang="uk-UA" sz="3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олімпіади з інформаційних технологій </a:t>
            </a:r>
            <a:br>
              <a:rPr lang="uk-UA" sz="3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серед учнів 8-х класів</a:t>
            </a:r>
            <a:endParaRPr lang="ru-RU" sz="35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 numCol="2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Борисівська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Васищевська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Елітнянська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Жовтнева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Коротичанський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ліцей;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Лизогубівська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Манченківська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Мереф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ЗОШ№1;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Мереф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ЗОШ№3;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Мереф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ЗОШ№7;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Південна ЗОШ№2;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Тернівська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Утківська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Яковлівська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інформаційних технологій 9 клас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388" y="2420938"/>
          <a:ext cx="8686800" cy="334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961"/>
                <a:gridCol w="3083759"/>
                <a:gridCol w="1737360"/>
                <a:gridCol w="2060728"/>
                <a:gridCol w="1413992"/>
              </a:tblGrid>
              <a:tr h="72008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Прізвище, 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ім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2051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Безлюдівський</a:t>
                      </a:r>
                      <a:r>
                        <a:rPr lang="uk-UA" dirty="0" smtClean="0"/>
                        <a:t> юридичний ліцей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Сусла Олена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Гендзілевська</a:t>
                      </a:r>
                      <a:r>
                        <a:rPr lang="uk-UA" dirty="0" smtClean="0"/>
                        <a:t> Ю.В.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</a:t>
                      </a:r>
                      <a:endParaRPr lang="ru-RU" dirty="0"/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Будянський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ліцей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Шашаєва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Вероніка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Цибулько О.В.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Жовтнева ЗОШ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Загоруйка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Андрій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Варнавський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А.М.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Роганська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гімназія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Данченко</a:t>
                      </a:r>
                      <a:r>
                        <a:rPr lang="uk-U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Дмитро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Лементаренко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М.Д.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Содержимое 2"/>
          <p:cNvSpPr>
            <a:spLocks noGrp="1"/>
          </p:cNvSpPr>
          <p:nvPr>
            <p:ph idx="1"/>
          </p:nvPr>
        </p:nvSpPr>
        <p:spPr>
          <a:xfrm>
            <a:off x="1908175" y="2060575"/>
            <a:ext cx="4186238" cy="4389438"/>
          </a:xfrm>
        </p:spPr>
        <p:txBody>
          <a:bodyPr/>
          <a:lstStyle/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Березівська ЗОШ;</a:t>
            </a:r>
          </a:p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Борисівська ЗОШ;</a:t>
            </a:r>
          </a:p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Лук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янцівська ЗОШ;</a:t>
            </a:r>
          </a:p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Манченківська ЗОШ;</a:t>
            </a:r>
          </a:p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Мереф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янська ЗОШ№1</a:t>
            </a:r>
          </a:p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Стрілечанська ЗОШ;</a:t>
            </a:r>
          </a:p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Тернівська ЗОШ;</a:t>
            </a:r>
          </a:p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Яковлівська ЗОШ.</a:t>
            </a:r>
          </a:p>
        </p:txBody>
      </p:sp>
      <p:sp>
        <p:nvSpPr>
          <p:cNvPr id="27650" name="Прямоугольник 3"/>
          <p:cNvSpPr>
            <a:spLocks noChangeArrowheads="1"/>
          </p:cNvSpPr>
          <p:nvPr/>
        </p:nvSpPr>
        <p:spPr bwMode="auto">
          <a:xfrm>
            <a:off x="323850" y="476250"/>
            <a:ext cx="85693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участі у ІІ етапі 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олімпіади з інформаційних технологій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серед учнів 9-х класів</a:t>
            </a:r>
            <a:endParaRPr lang="ru-RU" sz="35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інформаційних технологій 10 клас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388" y="2420938"/>
          <a:ext cx="8686800" cy="3982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961"/>
                <a:gridCol w="3083759"/>
                <a:gridCol w="1737360"/>
                <a:gridCol w="2060728"/>
                <a:gridCol w="1413992"/>
              </a:tblGrid>
              <a:tr h="72008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Прізвище, 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ім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2051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Безлюдівський</a:t>
                      </a:r>
                      <a:r>
                        <a:rPr lang="uk-UA" dirty="0" smtClean="0"/>
                        <a:t> юридичний ліцей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Коваленко Катерина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Гендзілевська</a:t>
                      </a:r>
                      <a:r>
                        <a:rPr lang="uk-UA" dirty="0" smtClean="0"/>
                        <a:t> Ю.В.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</a:t>
                      </a:r>
                      <a:endParaRPr lang="ru-RU" dirty="0"/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Манченківська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ЗОШ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Кугерський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Владислав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Ковбаса В.М.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Мереф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янська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ЗОШ№1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Сухопара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Максим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Цимбалюк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С.І.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Покотилівський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ліцей 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“Промінь”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Буц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Борис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Скопик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М.А.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Покотилівська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ЗОШ№2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Яковенко Артем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Григорян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Є.М.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Содержимое 2"/>
          <p:cNvSpPr>
            <a:spLocks noGrp="1"/>
          </p:cNvSpPr>
          <p:nvPr>
            <p:ph idx="1"/>
          </p:nvPr>
        </p:nvSpPr>
        <p:spPr>
          <a:xfrm>
            <a:off x="1476375" y="2708275"/>
            <a:ext cx="4319588" cy="2376488"/>
          </a:xfrm>
        </p:spPr>
        <p:txBody>
          <a:bodyPr/>
          <a:lstStyle/>
          <a:p>
            <a:r>
              <a:rPr lang="uk-UA" sz="3000" smtClean="0"/>
              <a:t>Борисівська ЗОШ</a:t>
            </a:r>
          </a:p>
          <a:p>
            <a:r>
              <a:rPr lang="uk-UA" sz="3000" smtClean="0"/>
              <a:t>Веселівська ЗОШ;</a:t>
            </a:r>
            <a:endParaRPr lang="ru-RU" sz="3000" smtClean="0"/>
          </a:p>
          <a:p>
            <a:r>
              <a:rPr lang="ru-RU" sz="3000" smtClean="0"/>
              <a:t>Лук</a:t>
            </a:r>
            <a:r>
              <a:rPr lang="en-US" sz="3000" smtClean="0"/>
              <a:t>’</a:t>
            </a:r>
            <a:r>
              <a:rPr lang="ru-RU" sz="3000" smtClean="0"/>
              <a:t>янцівська ЗОШ;</a:t>
            </a:r>
          </a:p>
          <a:p>
            <a:r>
              <a:rPr lang="uk-UA" sz="3000" smtClean="0"/>
              <a:t>Тернівська ЗОШ</a:t>
            </a:r>
          </a:p>
          <a:p>
            <a:pPr>
              <a:buFont typeface="Wingdings 2" pitchFamily="18" charset="2"/>
              <a:buNone/>
            </a:pPr>
            <a:endParaRPr lang="ru-RU" sz="3000" smtClean="0"/>
          </a:p>
        </p:txBody>
      </p:sp>
      <p:sp>
        <p:nvSpPr>
          <p:cNvPr id="29698" name="Прямоугольник 4"/>
          <p:cNvSpPr>
            <a:spLocks noChangeArrowheads="1"/>
          </p:cNvSpPr>
          <p:nvPr/>
        </p:nvSpPr>
        <p:spPr bwMode="auto">
          <a:xfrm>
            <a:off x="250825" y="549275"/>
            <a:ext cx="85693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участі у ІІ етапі олімпіади 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 інформаційних технологій 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серед учнів 10-х класів</a:t>
            </a:r>
            <a:endParaRPr lang="ru-RU" sz="35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інформаційних технологій 11 клас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388" y="2420938"/>
          <a:ext cx="8686800" cy="3201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961"/>
                <a:gridCol w="3083759"/>
                <a:gridCol w="1737360"/>
                <a:gridCol w="2060728"/>
                <a:gridCol w="1413992"/>
              </a:tblGrid>
              <a:tr h="72008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Прізвище, 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ім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2051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Безлюдівський</a:t>
                      </a:r>
                      <a:r>
                        <a:rPr lang="uk-UA" dirty="0" smtClean="0"/>
                        <a:t> юридичний ліцей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Арімохіна</a:t>
                      </a:r>
                      <a:r>
                        <a:rPr lang="uk-UA" dirty="0" smtClean="0"/>
                        <a:t> Анна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Гендзілевська</a:t>
                      </a:r>
                      <a:r>
                        <a:rPr lang="uk-UA" dirty="0" smtClean="0"/>
                        <a:t> Ю.В.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</a:t>
                      </a:r>
                      <a:endParaRPr lang="ru-RU" dirty="0"/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Мереф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янська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ЗОШ№6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Віткович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Артем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Сотникова Т.Є.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Пісочинська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ЗОШ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Скрипніков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Лапта С.А.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Роганський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аграрний ліцей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Шнян</a:t>
                      </a:r>
                      <a:r>
                        <a:rPr lang="uk-U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Оксана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Ділюкова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Н.В.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Циркунівська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 ЗОШ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Дяченко Дмитро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Слюсар Т.П.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Содержимое 2"/>
          <p:cNvSpPr>
            <a:spLocks noGrp="1"/>
          </p:cNvSpPr>
          <p:nvPr>
            <p:ph idx="1"/>
          </p:nvPr>
        </p:nvSpPr>
        <p:spPr>
          <a:xfrm>
            <a:off x="755650" y="2492375"/>
            <a:ext cx="4330700" cy="3941763"/>
          </a:xfrm>
        </p:spPr>
        <p:txBody>
          <a:bodyPr/>
          <a:lstStyle/>
          <a:p>
            <a:r>
              <a:rPr lang="uk-UA" smtClean="0"/>
              <a:t>Борисівська ЗОШ;</a:t>
            </a:r>
          </a:p>
          <a:p>
            <a:r>
              <a:rPr lang="uk-UA" smtClean="0"/>
              <a:t>Лук</a:t>
            </a:r>
            <a:r>
              <a:rPr lang="en-US" smtClean="0"/>
              <a:t>’</a:t>
            </a:r>
            <a:r>
              <a:rPr lang="uk-UA" smtClean="0"/>
              <a:t>янцівська ЗОШ;</a:t>
            </a:r>
          </a:p>
          <a:p>
            <a:r>
              <a:rPr lang="uk-UA" smtClean="0"/>
              <a:t>Переможанська ЗЩОШ;</a:t>
            </a:r>
          </a:p>
          <a:p>
            <a:r>
              <a:rPr lang="uk-UA" smtClean="0"/>
              <a:t>Тернівська ЗОШ;</a:t>
            </a:r>
          </a:p>
          <a:p>
            <a:r>
              <a:rPr lang="uk-UA" smtClean="0"/>
              <a:t>Фрунзенська ЗОШ;</a:t>
            </a:r>
          </a:p>
          <a:p>
            <a:r>
              <a:rPr lang="uk-UA" smtClean="0"/>
              <a:t>Хорошівська ЗОШ;</a:t>
            </a:r>
          </a:p>
          <a:p>
            <a:r>
              <a:rPr lang="uk-UA" smtClean="0"/>
              <a:t>Яковівська ЗОШ.</a:t>
            </a:r>
            <a:endParaRPr lang="ru-RU" smtClean="0"/>
          </a:p>
        </p:txBody>
      </p:sp>
      <p:sp>
        <p:nvSpPr>
          <p:cNvPr id="31746" name="Прямоугольник 3"/>
          <p:cNvSpPr>
            <a:spLocks noChangeArrowheads="1"/>
          </p:cNvSpPr>
          <p:nvPr/>
        </p:nvSpPr>
        <p:spPr bwMode="auto">
          <a:xfrm>
            <a:off x="179388" y="692150"/>
            <a:ext cx="85693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брали участі у ІІ етапі олімпіади 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 інформаційних технологій 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серед учнів 11-х класів</a:t>
            </a:r>
            <a:endParaRPr lang="ru-RU" sz="35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713"/>
            <a:ext cx="9144000" cy="6508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rgbClr val="7030A0"/>
                </a:solidFill>
              </a:rPr>
              <a:t>Нормативно-правове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забезпечення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/>
              <a:t>Постанова КМУ від 03.11.1993 р. №896 «Про Державну національну програму «Освіта» («Україна ХХІ століття»);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/>
              <a:t> Концепція інформатизації загальноосвітніх навчальних закладів, комп’ютеризації сільських шкіл, затверджена Колегією МОНУ від 27 квітня 2001 р.;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/>
              <a:t>Наказ МОНУ від 17.07.2002 р. № 410 «Про проведення науково-методичного експерименту всеукраїнського рівня «Пілотні школи»;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/>
              <a:t>Примірне тимчасове положення про фонд навчальних комп’ютерних програм, затверджене наказом МОНУ від 13.08.2004 р. №657;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0825" y="908050"/>
          <a:ext cx="3924300" cy="5888736"/>
        </p:xfrm>
        <a:graphic>
          <a:graphicData uri="http://schemas.openxmlformats.org/drawingml/2006/table">
            <a:tbl>
              <a:tblPr/>
              <a:tblGrid>
                <a:gridCol w="360363"/>
                <a:gridCol w="2979737"/>
                <a:gridCol w="584200"/>
              </a:tblGrid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Бабаївська ЗОШ </a:t>
                      </a:r>
                    </a:p>
                  </a:txBody>
                  <a:tcPr marL="41351" marR="4135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Безлюдівський юридичний ліцей 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Березівська ЗОШ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Борисівська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Будянський  ліцей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Будянська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Васищевська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Веселівська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Височанська СЗОШ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Височанська ЗОШ №2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Вільхівська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Глибоківська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Елітнянська ЗОШ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Жовтнева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Зеленогайська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Коротичанський ліцей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Кутузівська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Лизогубівська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Липецька ЗОШ ім.П.В.Щепкіна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Липецька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Лук’янцівська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Малороганська ЗОШ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Манченківська ЗОШ </a:t>
                      </a:r>
                    </a:p>
                  </a:txBody>
                  <a:tcPr marL="41351" marR="4135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1" marR="4135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986" name="Group 218"/>
          <p:cNvGraphicFramePr>
            <a:graphicFrameLocks noGrp="1"/>
          </p:cNvGraphicFramePr>
          <p:nvPr/>
        </p:nvGraphicFramePr>
        <p:xfrm>
          <a:off x="4572000" y="773113"/>
          <a:ext cx="4032250" cy="6134100"/>
        </p:xfrm>
        <a:graphic>
          <a:graphicData uri="http://schemas.openxmlformats.org/drawingml/2006/table">
            <a:tbl>
              <a:tblPr/>
              <a:tblGrid>
                <a:gridCol w="766763"/>
                <a:gridCol w="2733675"/>
                <a:gridCol w="531812"/>
              </a:tblGrid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Мереф`янська ЗОШ №1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Мереф`янський медичний ліцей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Мереф`янська ЗОШ  №3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Мереф`янська ЗОШ №4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Мереф`янський  ліцей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Мереф`янська ЗОШ №6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Мереф`янська ЗОШ №7  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Переможанська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Південний  ліцей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Південна ЗОШ № 2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Пісочинський колегіум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Пісочинська ЗОШ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Покотилівський ліцей "Промінь"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Покотилівська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Пономаренківська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Роганська гімназія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 аграрний  ліцей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Русько-Тишківська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Стрілечанська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Тернівська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Утківська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Фрунзенська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Циркунівська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Яковлівська ЗОШ </a:t>
                      </a:r>
                    </a:p>
                  </a:txBody>
                  <a:tcPr marL="46040" marR="4604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40" marR="460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977" name="Rectangle 1"/>
          <p:cNvSpPr>
            <a:spLocks noChangeArrowheads="1"/>
          </p:cNvSpPr>
          <p:nvPr/>
        </p:nvSpPr>
        <p:spPr bwMode="auto">
          <a:xfrm>
            <a:off x="0" y="107950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2857500" algn="l"/>
              </a:tabLst>
            </a:pPr>
            <a:r>
              <a:rPr lang="uk-UA" sz="2100" b="1">
                <a:latin typeface="Times New Roman" pitchFamily="18" charset="0"/>
                <a:cs typeface="Times New Roman" pitchFamily="18" charset="0"/>
              </a:rPr>
              <a:t>Рейтинг шкільних команд за підсумками  ІІ етапу Всеукраїнських учнівської олімпіади з інформаційних технологій  у 2012/2013 н.р.</a:t>
            </a:r>
            <a:endParaRPr lang="uk-UA" sz="21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інформатики 8 клас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/>
        </p:nvGraphicFramePr>
        <p:xfrm>
          <a:off x="179388" y="2420938"/>
          <a:ext cx="8686800" cy="2449830"/>
        </p:xfrm>
        <a:graphic>
          <a:graphicData uri="http://schemas.openxmlformats.org/drawingml/2006/table">
            <a:tbl>
              <a:tblPr/>
              <a:tblGrid>
                <a:gridCol w="390525"/>
                <a:gridCol w="3084512"/>
                <a:gridCol w="1736725"/>
                <a:gridCol w="2060575"/>
                <a:gridCol w="14144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Прізвище, ім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Безлюдівський юридичний ліцей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Черевань Юлія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Гендзілевська Ю.В.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Шумаков Максим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Дідюкова Н.В.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Циркунівська ЗОШ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Семененко Іван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Слюсар Т.П.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Прямоугольник 3"/>
          <p:cNvSpPr>
            <a:spLocks noChangeArrowheads="1"/>
          </p:cNvSpPr>
          <p:nvPr/>
        </p:nvSpPr>
        <p:spPr bwMode="auto">
          <a:xfrm>
            <a:off x="179388" y="620713"/>
            <a:ext cx="856932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брали участі у ІІ етапі олімпіади 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 інформатики серед учнів 8-х класів</a:t>
            </a:r>
            <a:endParaRPr lang="ru-RU" sz="3500">
              <a:latin typeface="Constant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42988" y="1916113"/>
            <a:ext cx="5051425" cy="4518025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Борисівська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/>
              <a:t>Жовтнева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Коротичанський</a:t>
            </a:r>
            <a:r>
              <a:rPr lang="uk-UA" dirty="0" smtClean="0"/>
              <a:t> ліцей;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Липецька</a:t>
            </a:r>
            <a:r>
              <a:rPr lang="uk-UA" dirty="0" smtClean="0"/>
              <a:t> ЗОШ ім. В.П. </a:t>
            </a:r>
            <a:r>
              <a:rPr lang="uk-UA" dirty="0" err="1" smtClean="0"/>
              <a:t>Щепкіна</a:t>
            </a:r>
            <a:r>
              <a:rPr lang="uk-UA" dirty="0" smtClean="0"/>
              <a:t>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Липецька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Манченківська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Мереф</a:t>
            </a:r>
            <a:r>
              <a:rPr lang="en-US" dirty="0" smtClean="0"/>
              <a:t>’</a:t>
            </a:r>
            <a:r>
              <a:rPr lang="uk-UA" dirty="0" err="1" smtClean="0"/>
              <a:t>янська</a:t>
            </a:r>
            <a:r>
              <a:rPr lang="uk-UA" dirty="0" smtClean="0"/>
              <a:t> ЗОШ№1;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Мереф</a:t>
            </a:r>
            <a:r>
              <a:rPr lang="en-US" dirty="0" smtClean="0"/>
              <a:t>’</a:t>
            </a:r>
            <a:r>
              <a:rPr lang="uk-UA" dirty="0" err="1" smtClean="0"/>
              <a:t>янська</a:t>
            </a:r>
            <a:r>
              <a:rPr lang="uk-UA" dirty="0" smtClean="0"/>
              <a:t> ЗОШ№3;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Переможанська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Стрілечанська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Тернівська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Утківська</a:t>
            </a:r>
            <a:r>
              <a:rPr lang="uk-UA" dirty="0" smtClean="0"/>
              <a:t> </a:t>
            </a:r>
            <a:r>
              <a:rPr lang="uk-UA" dirty="0" err="1" smtClean="0"/>
              <a:t>Зош</a:t>
            </a:r>
            <a:r>
              <a:rPr lang="uk-UA" dirty="0" smtClean="0"/>
              <a:t>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Яковлівська</a:t>
            </a:r>
            <a:r>
              <a:rPr lang="uk-UA" dirty="0" smtClean="0"/>
              <a:t> ЗОШ.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uk-UA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інформатики 9 клас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/>
        </p:nvGraphicFramePr>
        <p:xfrm>
          <a:off x="179388" y="2420938"/>
          <a:ext cx="8686800" cy="2449830"/>
        </p:xfrm>
        <a:graphic>
          <a:graphicData uri="http://schemas.openxmlformats.org/drawingml/2006/table">
            <a:tbl>
              <a:tblPr/>
              <a:tblGrid>
                <a:gridCol w="390525"/>
                <a:gridCol w="3084512"/>
                <a:gridCol w="1709738"/>
                <a:gridCol w="2087562"/>
                <a:gridCol w="14144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Прізвище, ім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Безлюдівський юридичний ліцей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Павлинський Ярослав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Гендзілевська Ю.В.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Шумаков Максим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Дідюкова Н.В.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Циркунівська ЗОШ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Семененко Іван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Слюсар Т.П.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Прямоугольник 2"/>
          <p:cNvSpPr>
            <a:spLocks noChangeArrowheads="1"/>
          </p:cNvSpPr>
          <p:nvPr/>
        </p:nvSpPr>
        <p:spPr bwMode="auto">
          <a:xfrm>
            <a:off x="179388" y="620713"/>
            <a:ext cx="856932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брали участі у ІІ етапі олімпіади </a:t>
            </a:r>
          </a:p>
          <a:p>
            <a:pPr algn="ctr"/>
            <a:r>
              <a:rPr lang="uk-UA" sz="35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 інформатики серед учнів 9-х класів</a:t>
            </a:r>
            <a:endParaRPr lang="ru-RU" sz="3500">
              <a:latin typeface="Constant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00113" y="1916113"/>
            <a:ext cx="4186237" cy="459105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Березівська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Борисівська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Зеленогайська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Лизогубівська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Манченківська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Мереф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 №1;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Переможанська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Стрілечанська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Тернівська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Яковлівська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інформатики 10 клас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5"/>
          <p:cNvGraphicFramePr>
            <a:graphicFrameLocks noGrp="1"/>
          </p:cNvGraphicFramePr>
          <p:nvPr/>
        </p:nvGraphicFramePr>
        <p:xfrm>
          <a:off x="179388" y="2420938"/>
          <a:ext cx="8686800" cy="2702560"/>
        </p:xfrm>
        <a:graphic>
          <a:graphicData uri="http://schemas.openxmlformats.org/drawingml/2006/table">
            <a:tbl>
              <a:tblPr/>
              <a:tblGrid>
                <a:gridCol w="390525"/>
                <a:gridCol w="3084512"/>
                <a:gridCol w="1709738"/>
                <a:gridCol w="2087562"/>
                <a:gridCol w="14144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Прізвище, ім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Безлюдівський юридичний ліцей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Коваленко Катерина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Гендзілевська Ю.В.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Єремченко Владислава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Дідюкова Н.В.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Південний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Паномарев Олег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Стешенко О.М.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5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брали участі у ІІ етапі олімпіади </a:t>
            </a:r>
            <a:br>
              <a:rPr lang="uk-UA" sz="35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5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 інформатики серед учнів 10-х класів</a:t>
            </a:r>
            <a:endParaRPr lang="ru-RU" sz="3500" smtClean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42988" y="1916113"/>
            <a:ext cx="4043362" cy="4446587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Безлюдівська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Березівська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Борисівська</a:t>
            </a:r>
            <a:r>
              <a:rPr lang="uk-UA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Весел</a:t>
            </a:r>
            <a:r>
              <a:rPr lang="uk-UA" dirty="0" smtClean="0"/>
              <a:t>і</a:t>
            </a:r>
            <a:r>
              <a:rPr lang="ru-RU" dirty="0" err="1" smtClean="0"/>
              <a:t>вська</a:t>
            </a:r>
            <a:r>
              <a:rPr lang="ru-RU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/>
              <a:t>Выльхівська</a:t>
            </a:r>
            <a:r>
              <a:rPr lang="ru-RU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/>
              <a:t>Манченківська</a:t>
            </a:r>
            <a:r>
              <a:rPr lang="ru-RU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/>
              <a:t>Переможанська</a:t>
            </a:r>
            <a:r>
              <a:rPr lang="ru-RU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/>
              <a:t>Тернівська</a:t>
            </a:r>
            <a:r>
              <a:rPr lang="ru-RU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/>
              <a:t>Хорошівська</a:t>
            </a:r>
            <a:r>
              <a:rPr lang="ru-RU" dirty="0" smtClean="0"/>
              <a:t> ЗОШ;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/>
              <a:t>Яковлівська</a:t>
            </a:r>
            <a:r>
              <a:rPr lang="uk-UA" dirty="0" smtClean="0"/>
              <a:t> ЗОШ.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ІІ етапу Всеукраїнських учнівських олімпіад із інформатики 11 клас</a:t>
            </a:r>
            <a:endParaRPr lang="ru-RU" sz="3500" dirty="0"/>
          </a:p>
        </p:txBody>
      </p:sp>
      <p:graphicFrame>
        <p:nvGraphicFramePr>
          <p:cNvPr id="5" name="Содержимое 5"/>
          <p:cNvGraphicFramePr>
            <a:graphicFrameLocks noGrp="1"/>
          </p:cNvGraphicFramePr>
          <p:nvPr/>
        </p:nvGraphicFramePr>
        <p:xfrm>
          <a:off x="179388" y="2420938"/>
          <a:ext cx="8686800" cy="3089910"/>
        </p:xfrm>
        <a:graphic>
          <a:graphicData uri="http://schemas.openxmlformats.org/drawingml/2006/table">
            <a:tbl>
              <a:tblPr/>
              <a:tblGrid>
                <a:gridCol w="390525"/>
                <a:gridCol w="3084512"/>
                <a:gridCol w="1736725"/>
                <a:gridCol w="2060575"/>
                <a:gridCol w="14144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Прізвище, ім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вчителя, що підготував учня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Призове місце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Південний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Криська Юлія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Стешенко О.М.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ІІІ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Південний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Мироненко Едуард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Стешенко О.М.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Місюра Матвій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Дідюкова Н.В.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Циркунівська ЗОШ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Дяченко Дмитро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Слюсар Т.П.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Прямоугольник 2"/>
          <p:cNvSpPr>
            <a:spLocks noChangeArrowheads="1"/>
          </p:cNvSpPr>
          <p:nvPr/>
        </p:nvSpPr>
        <p:spPr bwMode="auto">
          <a:xfrm>
            <a:off x="0" y="404813"/>
            <a:ext cx="91440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5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ЗНЗ, що не брали участі у ІІ етапі олімпіади </a:t>
            </a:r>
            <a:br>
              <a:rPr lang="uk-UA" sz="35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5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 інформатики серед учнів </a:t>
            </a:r>
            <a:r>
              <a:rPr lang="uk-UA" sz="3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11-х </a:t>
            </a:r>
            <a:r>
              <a:rPr lang="uk-UA" sz="35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класів</a:t>
            </a:r>
            <a:endParaRPr lang="ru-RU" sz="3500" dirty="0">
              <a:latin typeface="Constantia" pitchFamily="18" charset="0"/>
            </a:endParaRPr>
          </a:p>
        </p:txBody>
      </p:sp>
      <p:sp>
        <p:nvSpPr>
          <p:cNvPr id="40962" name="Содержимое 4"/>
          <p:cNvSpPr>
            <a:spLocks noGrp="1"/>
          </p:cNvSpPr>
          <p:nvPr>
            <p:ph idx="1"/>
          </p:nvPr>
        </p:nvSpPr>
        <p:spPr>
          <a:xfrm>
            <a:off x="971550" y="1989138"/>
            <a:ext cx="3898900" cy="4086225"/>
          </a:xfrm>
        </p:spPr>
        <p:txBody>
          <a:bodyPr/>
          <a:lstStyle/>
          <a:p>
            <a:r>
              <a:rPr lang="uk-UA" smtClean="0"/>
              <a:t>Борисівська ЗОШ;</a:t>
            </a:r>
          </a:p>
          <a:p>
            <a:r>
              <a:rPr lang="uk-UA" smtClean="0"/>
              <a:t>Лизогубівська ЗОШ;</a:t>
            </a:r>
          </a:p>
          <a:p>
            <a:r>
              <a:rPr lang="uk-UA" smtClean="0"/>
              <a:t>Липецька ЗОШ;</a:t>
            </a:r>
          </a:p>
          <a:p>
            <a:r>
              <a:rPr lang="uk-UA" smtClean="0"/>
              <a:t>Манченківська ЗОШ;</a:t>
            </a:r>
          </a:p>
          <a:p>
            <a:r>
              <a:rPr lang="uk-UA" smtClean="0"/>
              <a:t>Переможанська ЗОШ;</a:t>
            </a:r>
          </a:p>
          <a:p>
            <a:r>
              <a:rPr lang="uk-UA" smtClean="0"/>
              <a:t>Тернівська ЗОШ;</a:t>
            </a:r>
          </a:p>
          <a:p>
            <a:r>
              <a:rPr lang="uk-UA" smtClean="0"/>
              <a:t>Утківська ЗОШ;</a:t>
            </a:r>
          </a:p>
          <a:p>
            <a:r>
              <a:rPr lang="uk-UA" smtClean="0"/>
              <a:t>Яковівська ЗОШ.</a:t>
            </a:r>
            <a:endParaRPr lang="ru-RU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Прямоугольник 2"/>
          <p:cNvSpPr>
            <a:spLocks noChangeArrowheads="1"/>
          </p:cNvSpPr>
          <p:nvPr/>
        </p:nvSpPr>
        <p:spPr bwMode="auto">
          <a:xfrm>
            <a:off x="0" y="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2857500" algn="l"/>
              </a:tabLst>
            </a:pPr>
            <a:r>
              <a:rPr lang="uk-UA" b="1">
                <a:latin typeface="Times New Roman" pitchFamily="18" charset="0"/>
                <a:cs typeface="Times New Roman" pitchFamily="18" charset="0"/>
              </a:rPr>
              <a:t>Рейтинг шкільних команд за підсумками  ІІ етапу Всеукраїнських учнівської олімпіади з інформатики  у 2012/2013 н.р.</a:t>
            </a:r>
            <a:endParaRPr lang="uk-UA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4625" y="663575"/>
          <a:ext cx="4252913" cy="6210312"/>
        </p:xfrm>
        <a:graphic>
          <a:graphicData uri="http://schemas.openxmlformats.org/drawingml/2006/table">
            <a:tbl>
              <a:tblPr/>
              <a:tblGrid>
                <a:gridCol w="514350"/>
                <a:gridCol w="3243263"/>
                <a:gridCol w="495300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Бабаївська ЗОШ 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Безлюдівський юридичний ліцей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Березівська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Борисівська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Будянський ліцей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Будянська ЗОШ №2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Васищевська ЗОШ 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Веселівська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Височанська СЗОШ 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Височанська ЗОШ №2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Вільхівська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Глибоківська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Елітнянська ЗОШ 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Жовтнева ЗОШ 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Зеленогайська ЗОШ 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Коротичанський ліцей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Кутузівська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Лизогубівська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Липецька ЗОШ ім. П.В. Щепкіна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Липецька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Лук‛янцівська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Малороганська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55217" marR="5521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Манченківська ЗОШ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55217" marR="5521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3800" y="665163"/>
          <a:ext cx="3889375" cy="6191250"/>
        </p:xfrm>
        <a:graphic>
          <a:graphicData uri="http://schemas.openxmlformats.org/drawingml/2006/table">
            <a:tbl>
              <a:tblPr/>
              <a:tblGrid>
                <a:gridCol w="469900"/>
                <a:gridCol w="2965450"/>
                <a:gridCol w="454025"/>
              </a:tblGrid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Мереф‛янська ЗОШ  №1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Мереф`янський медичний ліцей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Мереф‛янська ЗОШ  №3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Мереф‛янська ЗОШ  №4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Мереф`янський  ліцей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Мереф‛янська ЗОШ  №6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Мереф‛янська ЗОШ  №7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Переможанська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Південний ліцей  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Південна ЗОШ №2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Пісочинський колегіум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Пісочинська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Покотилівський ліцей "Промінь"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Покотилівська ЗОШ №2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Пономаренківська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Роганська гімназія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 аграрний  ліцей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Русько-Тишківська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Стрілечанська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Тернівська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Утківська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Фрунзенська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Хорошівська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Циркунівська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L="53009" marR="5300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Яковлівська ЗОШ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L="53009" marR="5300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Науково-методична тема:</a:t>
            </a:r>
            <a:endParaRPr lang="ru-RU" smtClean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250825" y="2205038"/>
            <a:ext cx="8642350" cy="3168650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uk-UA" sz="3500" smtClean="0"/>
              <a:t>«Формування професійної компетентності вчителя інформатики, спрямованої на досягнення оптимальних результатів освітньої діяльності, забезпечення якості освіти». </a:t>
            </a:r>
            <a:endParaRPr lang="ru-RU" sz="35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395288" y="1484313"/>
            <a:ext cx="8229600" cy="1143000"/>
          </a:xfrm>
        </p:spPr>
        <p:txBody>
          <a:bodyPr/>
          <a:lstStyle/>
          <a:p>
            <a:pPr algn="ctr"/>
            <a:r>
              <a:rPr lang="uk-UA" sz="2500" smtClean="0"/>
              <a:t/>
            </a:r>
            <a:br>
              <a:rPr lang="uk-UA" sz="2500" smtClean="0"/>
            </a:br>
            <a:r>
              <a:rPr lang="uk-UA" sz="25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участі учнів навчальних закладів Харківського району у І (районному) етапі Всеукраїнського конкурсу-захисту науково-дослідницьких робіт МАН України у 2012/2013 навчальному році</a:t>
            </a:r>
            <a:br>
              <a:rPr lang="uk-UA" sz="25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5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 відділенні “</a:t>
            </a:r>
            <a:r>
              <a:rPr lang="uk-UA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Комп’ютерні науки</a:t>
            </a:r>
            <a:r>
              <a:rPr lang="uk-UA" sz="25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2500" b="1" i="1" smtClean="0">
                <a:latin typeface="Times New Roman" pitchFamily="18" charset="0"/>
              </a:rPr>
              <a:t/>
            </a:r>
            <a:br>
              <a:rPr lang="uk-UA" sz="2500" b="1" i="1" smtClean="0">
                <a:latin typeface="Times New Roman" pitchFamily="18" charset="0"/>
              </a:rPr>
            </a:br>
            <a:endParaRPr lang="ru-RU" sz="2500" smtClean="0"/>
          </a:p>
        </p:txBody>
      </p:sp>
      <p:graphicFrame>
        <p:nvGraphicFramePr>
          <p:cNvPr id="43075" name="Group 67"/>
          <p:cNvGraphicFramePr>
            <a:graphicFrameLocks noGrp="1"/>
          </p:cNvGraphicFramePr>
          <p:nvPr>
            <p:ph idx="1"/>
          </p:nvPr>
        </p:nvGraphicFramePr>
        <p:xfrm>
          <a:off x="539750" y="2349500"/>
          <a:ext cx="7993063" cy="4354830"/>
        </p:xfrm>
        <a:graphic>
          <a:graphicData uri="http://schemas.openxmlformats.org/drawingml/2006/table">
            <a:tbl>
              <a:tblPr/>
              <a:tblGrid>
                <a:gridCol w="481013"/>
                <a:gridCol w="2363787"/>
                <a:gridCol w="3635375"/>
                <a:gridCol w="15128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учасника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(max100)</a:t>
                      </a:r>
                      <a:endParaRPr kumimoji="0" lang="uk-UA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Павлюк Юрій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Липецька ЗОШ П.В. Щепкіна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Делегойдін Кирило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Мереф'янський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Дідюков Дмитро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Корсун Євген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Шиян Оксана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Конєва Ірина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Ващенко Дмитро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Південний 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Босняк Єгор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Мереф'янська ЗОШ №6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Богуш Юлія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Покотилівський ліцей "Промінь"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Прокопенко Дар‘я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Мереф'янська ЗОШ №1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187450" y="3068638"/>
          <a:ext cx="7129463" cy="3238500"/>
        </p:xfrm>
        <a:graphic>
          <a:graphicData uri="http://schemas.openxmlformats.org/drawingml/2006/table">
            <a:tbl>
              <a:tblPr/>
              <a:tblGrid>
                <a:gridCol w="436563"/>
                <a:gridCol w="2300287"/>
                <a:gridCol w="3232150"/>
                <a:gridCol w="1160463"/>
              </a:tblGrid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учасника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ЗНЗ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Дідюков Дмитро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Ващенко Дмитро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Південний 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Шиян Оксана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-38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Прокопенко Дар‘я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Мереф'янська ЗОШ №1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  <p:sp>
        <p:nvSpPr>
          <p:cNvPr id="44065" name="Прямоугольник 4"/>
          <p:cNvSpPr>
            <a:spLocks noChangeArrowheads="1"/>
          </p:cNvSpPr>
          <p:nvPr/>
        </p:nvSpPr>
        <p:spPr bwMode="auto">
          <a:xfrm>
            <a:off x="468313" y="765175"/>
            <a:ext cx="82804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участі учнів навчальних закладів Харківського району у ІІ (обласному) етапі Всеукраїнського конкурсу-захисту науково-дослідницьких робіт МАН України у 2012/2013 навчальному році</a:t>
            </a:r>
            <a:br>
              <a:rPr lang="uk-UA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 відділенні “Комп’ютерні науки”</a:t>
            </a:r>
            <a:endParaRPr lang="ru-RU" sz="25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/>
              <a:t>Підсумки обласного дистанційного фестивалю з </a:t>
            </a:r>
            <a:r>
              <a:rPr lang="uk-UA" sz="3500" dirty="0" err="1" smtClean="0"/>
              <a:t>комп</a:t>
            </a:r>
            <a:r>
              <a:rPr lang="en-US" sz="3500" dirty="0" smtClean="0"/>
              <a:t>’</a:t>
            </a:r>
            <a:r>
              <a:rPr lang="uk-UA" sz="3500" dirty="0" err="1" smtClean="0"/>
              <a:t>ютерної</a:t>
            </a:r>
            <a:r>
              <a:rPr lang="uk-UA" sz="3500" dirty="0" smtClean="0"/>
              <a:t> графіки та анімації у 2013 році</a:t>
            </a:r>
            <a:endParaRPr lang="ru-RU" sz="3500" dirty="0"/>
          </a:p>
        </p:txBody>
      </p:sp>
      <p:graphicFrame>
        <p:nvGraphicFramePr>
          <p:cNvPr id="45121" name="Group 65"/>
          <p:cNvGraphicFramePr>
            <a:graphicFrameLocks noGrp="1"/>
          </p:cNvGraphicFramePr>
          <p:nvPr/>
        </p:nvGraphicFramePr>
        <p:xfrm>
          <a:off x="71438" y="1989138"/>
          <a:ext cx="8964612" cy="4721544"/>
        </p:xfrm>
        <a:graphic>
          <a:graphicData uri="http://schemas.openxmlformats.org/drawingml/2006/table">
            <a:tbl>
              <a:tblPr/>
              <a:tblGrid>
                <a:gridCol w="549275"/>
                <a:gridCol w="2652712"/>
                <a:gridCol w="350838"/>
                <a:gridCol w="1477962"/>
                <a:gridCol w="1281113"/>
                <a:gridCol w="1371600"/>
                <a:gridCol w="1281112"/>
              </a:tblGrid>
              <a:tr h="44767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Анімація  10-11 кл</a:t>
                      </a: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9263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місце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9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228600" algn="l"/>
                        </a:tabLst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 Анастасія Сергіївна /«Чиста планета – чисте життя» /  961 кБ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Безлюдівський юридичний ліцей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</a:t>
                      </a: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Гензілевська Ю.В.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Пензій Н.М.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місце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9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Шиян Оксана Дмитрівна /«Поезія математики»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402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 Кб/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</a:t>
                      </a: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Дідюкова Н.В.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Псюрник М.М.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Кадигроб Ольга Василівна/ «Поезія математики»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/990 Кб/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</a:t>
                      </a: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Дідюкова Н.В.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Псюрник М.М.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місце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9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Дідюков Дмитро Анатолійович/ «Поезія математики»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205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 Кб/</a:t>
                      </a: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</a:t>
                      </a: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Дідюкова Н.В.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Псюрник М.М.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/>
              <a:t>Підсумки обласного дистанційного фестивалю з </a:t>
            </a:r>
            <a:r>
              <a:rPr lang="uk-UA" sz="3500" dirty="0" err="1" smtClean="0"/>
              <a:t>комп</a:t>
            </a:r>
            <a:r>
              <a:rPr lang="en-US" sz="3500" dirty="0" smtClean="0"/>
              <a:t>’</a:t>
            </a:r>
            <a:r>
              <a:rPr lang="uk-UA" sz="3500" dirty="0" err="1" smtClean="0"/>
              <a:t>ютерної</a:t>
            </a:r>
            <a:r>
              <a:rPr lang="uk-UA" sz="3500" dirty="0" smtClean="0"/>
              <a:t> графіки та анімації у 2013 році</a:t>
            </a:r>
            <a:endParaRPr lang="ru-RU" sz="3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388" y="2205038"/>
          <a:ext cx="8839200" cy="3429000"/>
        </p:xfrm>
        <a:graphic>
          <a:graphicData uri="http://schemas.openxmlformats.org/drawingml/2006/table">
            <a:tbl>
              <a:tblPr/>
              <a:tblGrid>
                <a:gridCol w="288925"/>
                <a:gridCol w="239712"/>
                <a:gridCol w="2557463"/>
                <a:gridCol w="339725"/>
                <a:gridCol w="1423987"/>
                <a:gridCol w="1433513"/>
                <a:gridCol w="1322387"/>
                <a:gridCol w="100013"/>
                <a:gridCol w="1133475"/>
              </a:tblGrid>
              <a:tr h="200025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Колаж 7-9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025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місце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9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Петренко Аліна Андріївна /«Чиста планета – чисте життя» / 81 кБ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Мереф’янський медичний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ліцей</a:t>
                      </a: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Волікова Ю.І.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Коваль В.Є.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Презентація 5-6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025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місце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4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Гусак Антон Геннадійович  /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«Чиста планета – </a:t>
                      </a: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чисте життя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»</a:t>
                      </a: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 823 Кб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Південна ЗОШ І-ІІІ ступенів №2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Файда О.К.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Ємець Л.П.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/>
              <a:t>Підсумки обласного дистанційного фестивалю з </a:t>
            </a:r>
            <a:r>
              <a:rPr lang="uk-UA" sz="3500" dirty="0" err="1" smtClean="0"/>
              <a:t>комп</a:t>
            </a:r>
            <a:r>
              <a:rPr lang="en-US" sz="3500" dirty="0" smtClean="0"/>
              <a:t>’</a:t>
            </a:r>
            <a:r>
              <a:rPr lang="uk-UA" sz="3500" dirty="0" err="1" smtClean="0"/>
              <a:t>ютерної</a:t>
            </a:r>
            <a:r>
              <a:rPr lang="uk-UA" sz="3500" dirty="0" smtClean="0"/>
              <a:t> графіки та анімації у 2013 році</a:t>
            </a:r>
            <a:endParaRPr lang="ru-RU" sz="35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736725"/>
          <a:ext cx="9144000" cy="4145280"/>
        </p:xfrm>
        <a:graphic>
          <a:graphicData uri="http://schemas.openxmlformats.org/drawingml/2006/table">
            <a:tbl>
              <a:tblPr/>
              <a:tblGrid>
                <a:gridCol w="558800"/>
                <a:gridCol w="2706688"/>
                <a:gridCol w="358775"/>
                <a:gridCol w="1508125"/>
                <a:gridCol w="1306512"/>
                <a:gridCol w="1398588"/>
                <a:gridCol w="1306512"/>
              </a:tblGrid>
              <a:tr h="20002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Презентація 3-4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</a:t>
                      </a: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02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місце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9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Збукарь Кіріл Андрійович /«Трагедія та подвиг, визволення та перемога»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 /990 Кб/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Мереф’янський ліцей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Лейба С.М.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Кайдашова В.Г.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місце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Астаф’єва Аліса Андріївна / «Чиста планета – чисте життя» /587 кб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Гурток ЦДЮТ Харківськарайонної ради Харківськаобласті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Волікова Ю.І.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Іванцова Г.І.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Веб-дизайн 10-11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</a:t>
                      </a: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02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місце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9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Дідюков Дмитро 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«Трагедія та подвиг, визволення та перемога» 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/990 Кб/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ylfaen" pitchFamily="18" charset="0"/>
                          <a:cs typeface="Times New Roman" pitchFamily="18" charset="0"/>
                        </a:rPr>
                        <a:t>Роганський аграрний ліцей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ylfae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Харківський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Дідюкова 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Н.В.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Псюрнік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М.М.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399" marR="473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 smtClean="0"/>
              <a:t>Всеукраїнський</a:t>
            </a:r>
            <a:r>
              <a:rPr lang="ru-RU" dirty="0" smtClean="0"/>
              <a:t> конкурс «</a:t>
            </a:r>
            <a:r>
              <a:rPr lang="ru-RU" dirty="0" err="1" smtClean="0"/>
              <a:t>Мій</a:t>
            </a:r>
            <a:r>
              <a:rPr lang="ru-RU" dirty="0" smtClean="0"/>
              <a:t> </a:t>
            </a:r>
            <a:r>
              <a:rPr lang="ru-RU" dirty="0" err="1" smtClean="0"/>
              <a:t>безпечний</a:t>
            </a:r>
            <a:r>
              <a:rPr lang="ru-RU" dirty="0" smtClean="0"/>
              <a:t> </a:t>
            </a:r>
            <a:r>
              <a:rPr lang="ru-RU" dirty="0" err="1" smtClean="0"/>
              <a:t>клас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48130" name="Содержимое 2"/>
          <p:cNvSpPr>
            <a:spLocks noGrp="1"/>
          </p:cNvSpPr>
          <p:nvPr>
            <p:ph idx="1"/>
          </p:nvPr>
        </p:nvSpPr>
        <p:spPr>
          <a:xfrm>
            <a:off x="0" y="1935163"/>
            <a:ext cx="6300788" cy="43894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000" b="1" i="1" smtClean="0">
                <a:latin typeface="Times New Roman" pitchFamily="18" charset="0"/>
                <a:cs typeface="Times New Roman" pitchFamily="18" charset="0"/>
              </a:rPr>
              <a:t>2 місце</a:t>
            </a:r>
          </a:p>
          <a:p>
            <a:pPr>
              <a:buFont typeface="Wingdings 2" pitchFamily="18" charset="2"/>
              <a:buNone/>
            </a:pPr>
            <a:r>
              <a:rPr lang="ru-RU" sz="3000" b="1" smtClean="0">
                <a:latin typeface="Times New Roman" pitchFamily="18" charset="0"/>
                <a:cs typeface="Times New Roman" pitchFamily="18" charset="0"/>
              </a:rPr>
              <a:t>Зінченко Наталія Генадіївна,</a:t>
            </a:r>
            <a:endParaRPr lang="ru-RU" sz="3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учениця 10 класу</a:t>
            </a:r>
          </a:p>
          <a:p>
            <a:pPr>
              <a:buFont typeface="Wingdings 2" pitchFamily="18" charset="2"/>
              <a:buNone/>
            </a:pPr>
            <a:r>
              <a:rPr lang="ru-RU" sz="3000" b="1" smtClean="0">
                <a:latin typeface="Times New Roman" pitchFamily="18" charset="0"/>
                <a:cs typeface="Times New Roman" pitchFamily="18" charset="0"/>
              </a:rPr>
              <a:t>Покотилівського ліцею «Промінь»</a:t>
            </a:r>
          </a:p>
          <a:p>
            <a:pPr>
              <a:buFont typeface="Wingdings 2" pitchFamily="18" charset="2"/>
              <a:buNone/>
            </a:pPr>
            <a:endParaRPr lang="ru-RU" sz="30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uk-UA" sz="3000" b="1" smtClean="0">
                <a:latin typeface="Times New Roman" pitchFamily="18" charset="0"/>
                <a:cs typeface="Times New Roman" pitchFamily="18" charset="0"/>
              </a:rPr>
              <a:t>Керівник: </a:t>
            </a:r>
            <a:r>
              <a:rPr lang="uk-UA" sz="3000" smtClean="0">
                <a:latin typeface="Times New Roman" pitchFamily="18" charset="0"/>
                <a:cs typeface="Times New Roman" pitchFamily="18" charset="0"/>
              </a:rPr>
              <a:t>вчитель інформатики</a:t>
            </a:r>
          </a:p>
          <a:p>
            <a:pPr>
              <a:buFont typeface="Wingdings 2" pitchFamily="18" charset="2"/>
              <a:buNone/>
            </a:pPr>
            <a:r>
              <a:rPr lang="uk-UA" sz="3000" smtClean="0">
                <a:latin typeface="Times New Roman" pitchFamily="18" charset="0"/>
                <a:cs typeface="Times New Roman" pitchFamily="18" charset="0"/>
              </a:rPr>
              <a:t>Покотилівського ліцею “Промінь”</a:t>
            </a:r>
          </a:p>
          <a:p>
            <a:pPr>
              <a:buFont typeface="Wingdings 2" pitchFamily="18" charset="2"/>
              <a:buNone/>
            </a:pPr>
            <a:r>
              <a:rPr lang="uk-UA" sz="3000" b="1" smtClean="0">
                <a:latin typeface="Times New Roman" pitchFamily="18" charset="0"/>
                <a:cs typeface="Times New Roman" pitchFamily="18" charset="0"/>
              </a:rPr>
              <a:t>Скопик Марина Анатоліївна</a:t>
            </a:r>
          </a:p>
        </p:txBody>
      </p:sp>
      <p:pic>
        <p:nvPicPr>
          <p:cNvPr id="48131" name="Picture 2" descr="http://www.microsoft.com/ukraine/mysafeclass/i/pho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1412875"/>
            <a:ext cx="19859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Прямоугольник 4"/>
          <p:cNvSpPr>
            <a:spLocks noChangeArrowheads="1"/>
          </p:cNvSpPr>
          <p:nvPr/>
        </p:nvSpPr>
        <p:spPr bwMode="auto">
          <a:xfrm>
            <a:off x="4356100" y="6372225"/>
            <a:ext cx="4572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Подарунок:    </a:t>
            </a:r>
            <a:r>
              <a:rPr lang="ru-RU" sz="2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Смартфон НТС </a:t>
            </a:r>
            <a:r>
              <a:rPr lang="en-US" sz="2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WP8s</a:t>
            </a:r>
            <a:endParaRPr lang="ru-RU" sz="2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133" name="Picture 4" descr="Microsof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484313"/>
            <a:ext cx="152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>
          <a:xfrm>
            <a:off x="179388" y="0"/>
            <a:ext cx="8686800" cy="1143000"/>
          </a:xfrm>
        </p:spPr>
        <p:txBody>
          <a:bodyPr/>
          <a:lstStyle/>
          <a:p>
            <a:pPr algn="ctr"/>
            <a:r>
              <a:rPr lang="uk-UA" sz="3500" dirty="0" smtClean="0"/>
              <a:t>Міжнародний конкурс з інформатики </a:t>
            </a:r>
            <a:br>
              <a:rPr lang="uk-UA" sz="3500" dirty="0" smtClean="0"/>
            </a:br>
            <a:r>
              <a:rPr lang="uk-UA" sz="3500" dirty="0" smtClean="0"/>
              <a:t>та комп’ютерної грамотності «БОБЕР-201</a:t>
            </a:r>
            <a:r>
              <a:rPr lang="en-US" sz="3500" dirty="0" smtClean="0"/>
              <a:t>3</a:t>
            </a:r>
            <a:r>
              <a:rPr lang="uk-UA" sz="3500" dirty="0" smtClean="0"/>
              <a:t>»</a:t>
            </a:r>
            <a:endParaRPr lang="ru-RU" sz="35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1" y="1124744"/>
          <a:ext cx="8568950" cy="5656762"/>
        </p:xfrm>
        <a:graphic>
          <a:graphicData uri="http://schemas.openxmlformats.org/drawingml/2006/table">
            <a:tbl>
              <a:tblPr/>
              <a:tblGrid>
                <a:gridCol w="419001"/>
                <a:gridCol w="3008220"/>
                <a:gridCol w="2045386"/>
                <a:gridCol w="1800200"/>
                <a:gridCol w="1296143"/>
              </a:tblGrid>
              <a:tr h="595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Навчальний заклад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Загальна кількість учасників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ВІДМІННИЙ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ДОБРИЙ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Будянський ліцей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Циркунівська ЗОШ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Березівська ЗОШ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Зеленогайська ЗОШ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Покотилівський ліцей «Промінь»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Покотилівська ЗОШ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 №2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Мереф’янська ЗОШ № 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Мереф‘янський медичний ліцей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Елітнянська ЗОШ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Пісочинський колегіум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Пивденний ліцей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Мереф’янська ЗОШ №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Роганськ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а  </a:t>
                      </a: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гімназія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Бабаївська ЗОШ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Веселівська ЗОШ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Пивденний  ліцей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/>
          <a:lstStyle/>
          <a:p>
            <a:pPr algn="ctr"/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Порівняльна діаграма кількості учасників </a:t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Міжнародного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конкурсу «Бобер»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1772816"/>
          <a:ext cx="9144000" cy="508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3058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Підсумки експертизи стану викладання інформатики у навчальних закладах району</a:t>
            </a:r>
            <a:endParaRPr lang="ru-RU" sz="3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331913" y="1989138"/>
            <a:ext cx="3898900" cy="4389437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Бабаївська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Веселівська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Височанська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Височанська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 №2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Вільхівська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Липецька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Мереф’янська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 №6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Переможанська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Хорошівська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Циркунівська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ЗОШ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Васищевський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МНВК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1196752"/>
            <a:ext cx="8429684" cy="638944"/>
          </a:xfrm>
          <a:prstGeom prst="rect">
            <a:avLst/>
          </a:prstGeom>
        </p:spPr>
        <p:txBody>
          <a:bodyPr lIns="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000" dirty="0">
                <a:solidFill>
                  <a:srgbClr val="7030A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Навчальні заклади в яких здійснювалась перевірка:</a:t>
            </a:r>
            <a:endParaRPr lang="ru-RU" sz="3000" dirty="0">
              <a:solidFill>
                <a:srgbClr val="7030A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468313" y="1557338"/>
            <a:ext cx="7467600" cy="5143500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навчальне-методичне та кадрове забезпечення викладання предмету;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робота адміністрації щодо контролю за станом викладання предмету;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вивчення системи методичної роботи вчителів;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організація роботи з обдарованими учнями;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організація позакласної роботи з предмету;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стан ведення вчителями документації з предмету;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матеріально – технічне забезпечення кабінету;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контроль за рівнем навчальних досягнень учнів.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836712"/>
            <a:ext cx="7467600" cy="582594"/>
          </a:xfrm>
          <a:prstGeom prst="rect">
            <a:avLst/>
          </a:prstGeom>
        </p:spPr>
        <p:txBody>
          <a:bodyPr lIns="0" rIns="0" bIns="0" anchor="b">
            <a:normAutofit fontScale="8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Основні напрямки експертизи</a:t>
            </a:r>
            <a:endParaRPr lang="ru-RU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Напрямки роботи РМО вчителів інформатики : </a:t>
            </a:r>
            <a:endParaRPr lang="ru-RU" dirty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53736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400" smtClean="0"/>
              <a:t>Створення оптимальних умов для забезпечення неперервної освіти вчителів інформатики.</a:t>
            </a:r>
            <a:endParaRPr lang="ru-RU" sz="2400" smtClean="0"/>
          </a:p>
          <a:p>
            <a:pPr>
              <a:buFont typeface="Wingdings 2" pitchFamily="18" charset="2"/>
              <a:buNone/>
            </a:pP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400" smtClean="0"/>
              <a:t>Підвищення якості уроку як основної форми навчально-виховного процесу, формувати в учнів внутрішню мотивацію до навчання, реалізовувати принцип справедливого оцінювання навчальних досягнень.</a:t>
            </a:r>
            <a:endParaRPr lang="ru-RU" sz="2400" smtClean="0"/>
          </a:p>
          <a:p>
            <a:pPr>
              <a:buFont typeface="Wingdings 2" pitchFamily="18" charset="2"/>
              <a:buNone/>
            </a:pP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smtClean="0"/>
              <a:t>Реалізація принципу безперервності між до профільною підготовкою учнів основної та профільним навчанням старшої школи.</a:t>
            </a:r>
            <a:endParaRPr lang="ru-RU" sz="2400" smtClean="0"/>
          </a:p>
          <a:p>
            <a:pPr>
              <a:buFont typeface="Wingdings 2" pitchFamily="18" charset="2"/>
              <a:buNone/>
            </a:pP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400" smtClean="0"/>
              <a:t>Забезпечення якісної підготовки учнівських команд до виступу в фінальних етапах Всеукраїнських учнівських турнірів.</a:t>
            </a:r>
            <a:endParaRPr lang="ru-RU" sz="2400" smtClean="0"/>
          </a:p>
          <a:p>
            <a:pPr>
              <a:buFont typeface="Wingdings 2" pitchFamily="18" charset="2"/>
              <a:buNone/>
            </a:pP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400" smtClean="0"/>
              <a:t>Запровадження новітніх інформаційних технологій у навчальному процесі, системи тестового оцінювання знань.</a:t>
            </a:r>
            <a:endParaRPr lang="ru-RU" sz="2400" smtClean="0"/>
          </a:p>
          <a:p>
            <a:pPr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3" y="692697"/>
          <a:ext cx="7776864" cy="594482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64013"/>
                <a:gridCol w="3818057"/>
                <a:gridCol w="886343"/>
                <a:gridCol w="721391"/>
                <a:gridCol w="793530"/>
                <a:gridCol w="793530"/>
              </a:tblGrid>
              <a:tr h="79208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№ з/п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Навчальний </a:t>
                      </a: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заклад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Загальний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7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2012/2013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2011/2012</a:t>
                      </a: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2010/2011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2009/2010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Бабаївська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Веселівська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Височанська СЗОШ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Височанська ЗОШ №2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Вільхівська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Липецька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Мереф’янська ЗОШ №6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Переможанська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Хорошівська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Циркунівська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Васищевський МНВК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</a:t>
                      </a:r>
                      <a:endParaRPr lang="ru-RU" dirty="0"/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</a:tbl>
          </a:graphicData>
        </a:graphic>
      </p:graphicFrame>
      <p:sp>
        <p:nvSpPr>
          <p:cNvPr id="51202" name="Прямоугольник 3"/>
          <p:cNvSpPr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800" b="1">
                <a:latin typeface="Constantia" pitchFamily="18" charset="0"/>
              </a:rPr>
              <a:t>Організація роботи з обдарованими учнями</a:t>
            </a:r>
            <a:endParaRPr lang="ru-RU" sz="2800">
              <a:latin typeface="Constanti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692696"/>
          <a:ext cx="7776864" cy="594482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64013"/>
                <a:gridCol w="3818057"/>
                <a:gridCol w="886343"/>
                <a:gridCol w="721391"/>
                <a:gridCol w="793530"/>
                <a:gridCol w="793530"/>
              </a:tblGrid>
              <a:tr h="79208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№ з/п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Навчальний </a:t>
                      </a: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заклад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Загальний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7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2012/2013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2011/2012</a:t>
                      </a: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2010/2011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cs typeface="Times New Roman" pitchFamily="18" charset="0"/>
                        </a:rPr>
                        <a:t>2009/2010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vert="vert27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Бабаївська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Веселівська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Височанська СЗОШ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Височанська ЗОШ №2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Вільхівська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Липецька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Мереф’янська ЗОШ №6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Переможанська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Хорошівська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Циркунівська ЗОШ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Васищевський МНВК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</a:t>
                      </a:r>
                      <a:endParaRPr lang="ru-RU" dirty="0"/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44" marR="67244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3058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b="1" dirty="0" smtClean="0">
                <a:latin typeface="Times New Roman" pitchFamily="18" charset="0"/>
                <a:cs typeface="Times New Roman" pitchFamily="18" charset="0"/>
              </a:rPr>
              <a:t>Організація позакласної роботи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088" y="1557338"/>
          <a:ext cx="7358115" cy="438020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71506"/>
                <a:gridCol w="2928958"/>
                <a:gridCol w="1928824"/>
                <a:gridCol w="1928827"/>
              </a:tblGrid>
              <a:tr h="9108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/>
                        <a:t>№ з/п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/>
                        <a:t>Загальноосвітній навчальний заклад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/>
                        <a:t>Учитель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/>
                        <a:t>Назва гуртка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</a:tr>
              <a:tr h="4554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1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Веселівська ЗОШ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Богуш Л.В.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«Байт»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b"/>
                </a:tc>
              </a:tr>
              <a:tr h="4554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2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Височанська ЗОШ №2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Широкова В.М.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«Файл»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b"/>
                </a:tc>
              </a:tr>
              <a:tr h="4554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3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Вільхівська ЗОШ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Кравченко К.К.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«Комп’ютерний гурток»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b"/>
                </a:tc>
              </a:tr>
              <a:tr h="4554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4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Липецька</a:t>
                      </a:r>
                      <a:r>
                        <a:rPr lang="ru-RU" sz="2000"/>
                        <a:t> ЗОШ 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Шахун К.О.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«Юний інформатик»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b"/>
                </a:tc>
              </a:tr>
              <a:tr h="4554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5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Мереф’янська ЗОШ №6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Сотнікова Т.Є.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«</a:t>
                      </a:r>
                      <a:r>
                        <a:rPr lang="en-US" sz="2000"/>
                        <a:t>Word</a:t>
                      </a:r>
                      <a:r>
                        <a:rPr lang="uk-UA" sz="2000"/>
                        <a:t>»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b"/>
                </a:tc>
              </a:tr>
              <a:tr h="4554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6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Циркунівська ЗОШ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/>
                        <a:t>Слюсар Т.П.</a:t>
                      </a:r>
                      <a:endParaRPr lang="ru-RU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/>
                        <a:t>«Юні інформатики»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817" marR="65817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196975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0" name="Прямоугольник 3"/>
          <p:cNvSpPr>
            <a:spLocks noChangeArrowheads="1"/>
          </p:cNvSpPr>
          <p:nvPr/>
        </p:nvSpPr>
        <p:spPr bwMode="auto">
          <a:xfrm>
            <a:off x="395288" y="188913"/>
            <a:ext cx="792162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5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Контроль за рівнем навчальних </a:t>
            </a:r>
          </a:p>
          <a:p>
            <a:pPr algn="ctr"/>
            <a:r>
              <a:rPr lang="uk-UA" sz="35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досягнень учнів</a:t>
            </a:r>
            <a:endParaRPr lang="ru-RU" sz="35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57188"/>
            <a:ext cx="8215313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/>
          <p:cNvGraphicFramePr>
            <a:graphicFrameLocks/>
          </p:cNvGraphicFramePr>
          <p:nvPr/>
        </p:nvGraphicFramePr>
        <p:xfrm>
          <a:off x="1214414" y="0"/>
          <a:ext cx="6929486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/>
          <p:cNvGraphicFramePr>
            <a:graphicFrameLocks/>
          </p:cNvGraphicFramePr>
          <p:nvPr/>
        </p:nvGraphicFramePr>
        <p:xfrm>
          <a:off x="1285852" y="-28595"/>
          <a:ext cx="6858048" cy="6886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/>
          <p:cNvGraphicFramePr>
            <a:graphicFrameLocks/>
          </p:cNvGraphicFramePr>
          <p:nvPr/>
        </p:nvGraphicFramePr>
        <p:xfrm>
          <a:off x="642910" y="0"/>
          <a:ext cx="71438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3500" b="1" dirty="0" smtClean="0">
                <a:latin typeface="Times New Roman" pitchFamily="18" charset="0"/>
                <a:cs typeface="Times New Roman" pitchFamily="18" charset="0"/>
              </a:rPr>
              <a:t>Найгірші результати показали учні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7200" y="1214438"/>
            <a:ext cx="7829550" cy="525938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9-х класів: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Стрілечанської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ЗОШ (учитель </a:t>
            </a: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Веремчук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Т.В.) – 5;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Тернівської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ЗОШ (учитель Соломко О.В.) – 5,5;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Мереф’янського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ліцею (учитель Михайлик В.І.) – 5,6.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10-х класів: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Борисівської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ЗОШ (учитель </a:t>
            </a: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Колесніченко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А.В.) – 5;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Жовтневої ЗОШ (учитель </a:t>
            </a: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Варнавський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А.М.) – 5,38;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Фрунзенської ЗОШ (учитель Фоменко О.О.) – 5,43.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11-х класів: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Утківської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ЗОШ (учитель Коляда О.О.) – 5,6;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Манченківської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ЗОШ (учитель Ковбаса В.М.) – 5,69;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Березовської ЗОШ (учитель Геращенко Г.А.) – 5,75.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1196752"/>
            <a:ext cx="7467600" cy="1143000"/>
          </a:xfrm>
          <a:prstGeom prst="rect">
            <a:avLst/>
          </a:prstGeom>
        </p:spPr>
        <p:txBody>
          <a:bodyPr l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Виконали роботу на </a:t>
            </a:r>
            <a:r>
              <a:rPr lang="uk-UA" sz="3500" b="1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початковому </a:t>
            </a:r>
            <a:r>
              <a:rPr lang="uk-UA" sz="35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рівні учні</a:t>
            </a:r>
            <a:r>
              <a:rPr lang="ru-RU" sz="35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5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35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7200" y="1600200"/>
            <a:ext cx="7467600" cy="48736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400" b="1">
                <a:latin typeface="Constantia" pitchFamily="18" charset="0"/>
              </a:rPr>
              <a:t>9 класу:</a:t>
            </a:r>
            <a:endParaRPr lang="ru-RU" sz="2400" b="1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400">
                <a:latin typeface="Constantia" pitchFamily="18" charset="0"/>
              </a:rPr>
              <a:t>Веселівської ЗОШ,</a:t>
            </a:r>
            <a:endParaRPr lang="en-US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400">
                <a:latin typeface="Constantia" pitchFamily="18" charset="0"/>
              </a:rPr>
              <a:t>Хорошівської ЗОШ, </a:t>
            </a:r>
            <a:endParaRPr lang="en-US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400">
                <a:latin typeface="Constantia" pitchFamily="18" charset="0"/>
              </a:rPr>
              <a:t>Глибоківської ЗОШ,</a:t>
            </a:r>
            <a:endParaRPr lang="en-US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400">
                <a:latin typeface="Constantia" pitchFamily="18" charset="0"/>
              </a:rPr>
              <a:t>Малороганської ЗОШ – по 1 учню;</a:t>
            </a:r>
            <a:endParaRPr lang="en-US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400">
                <a:latin typeface="Constantia" pitchFamily="18" charset="0"/>
              </a:rPr>
              <a:t>Мереф’янського ліцею – 5 учнів.</a:t>
            </a:r>
            <a:endParaRPr lang="ru-RU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400" b="1">
                <a:latin typeface="Constantia" pitchFamily="18" charset="0"/>
              </a:rPr>
              <a:t>10 класу</a:t>
            </a:r>
            <a:r>
              <a:rPr lang="uk-UA" sz="2400">
                <a:latin typeface="Constantia" pitchFamily="18" charset="0"/>
              </a:rPr>
              <a:t>:</a:t>
            </a:r>
            <a:endParaRPr lang="ru-RU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400">
                <a:latin typeface="Constantia" pitchFamily="18" charset="0"/>
              </a:rPr>
              <a:t>Березовської ЗОШ, Мереф’янської ЗОШ №1 – по 1 учню. </a:t>
            </a:r>
            <a:endParaRPr lang="ru-RU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400" b="1">
                <a:latin typeface="Constantia" pitchFamily="18" charset="0"/>
              </a:rPr>
              <a:t>11 класу:</a:t>
            </a:r>
            <a:endParaRPr lang="ru-RU" sz="2400" b="1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400">
                <a:latin typeface="Constantia" pitchFamily="18" charset="0"/>
              </a:rPr>
              <a:t>1 учень Русько-Тишківської ЗОШ, по 3 учні Манченківської ЗОШ та Мереф’янського ліцею.</a:t>
            </a:r>
            <a:endParaRPr lang="ru-RU" sz="2400"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ru-RU" sz="24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b="1" dirty="0" smtClean="0">
                <a:latin typeface="Times New Roman" pitchFamily="18" charset="0"/>
                <a:cs typeface="Times New Roman" pitchFamily="18" charset="0"/>
              </a:rPr>
              <a:t>Кращі результати показали учні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7200" y="1071563"/>
            <a:ext cx="8258175" cy="54022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 b="1">
                <a:latin typeface="Times New Roman" pitchFamily="18" charset="0"/>
                <a:cs typeface="Times New Roman" pitchFamily="18" charset="0"/>
              </a:rPr>
              <a:t>9-х класів:</a:t>
            </a:r>
            <a:endParaRPr lang="ru-RU" sz="2200" b="1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Покотилівської ЗОШ №2 (учитель Григорян Е.М) – 10,31;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Липецької ЗОШ ім. П.В.Щепкіна (учитель Бутенко Є.В.) – 10,25;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Яковлівської ЗОШ (учитель Сайко Г.М.) – 10.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 b="1">
                <a:latin typeface="Times New Roman" pitchFamily="18" charset="0"/>
                <a:cs typeface="Times New Roman" pitchFamily="18" charset="0"/>
              </a:rPr>
              <a:t>10-х класів:</a:t>
            </a:r>
            <a:endParaRPr lang="ru-RU" sz="2200" b="1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Будянського ліцею (учитель Цибулько О.В.) – 10,25;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Мереф’янського медичного ліцею (учитель Волікова Ю.І.) – 9,3;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Липецької ЗОШ ім. П.В.Щепкіна (учитель  Бутенко Є.В.) – 9,07.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 b="1">
                <a:latin typeface="Times New Roman" pitchFamily="18" charset="0"/>
                <a:cs typeface="Times New Roman" pitchFamily="18" charset="0"/>
              </a:rPr>
              <a:t>11-х класів:</a:t>
            </a:r>
            <a:endParaRPr lang="ru-RU" sz="2200" b="1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Зеленогайської ЗОШ (учитель Цимбалюк Г.А.) – 9,5;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Височанської СЗОШ (учитель Стрілець О.П.) – 9,5;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200">
                <a:latin typeface="Times New Roman" pitchFamily="18" charset="0"/>
                <a:cs typeface="Times New Roman" pitchFamily="18" charset="0"/>
              </a:rPr>
              <a:t>Коротичанського ліцею (учитель Лапта С.А.) – 9,09.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ru-RU" sz="2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68313" y="-100013"/>
            <a:ext cx="8229600" cy="1143001"/>
          </a:xfrm>
        </p:spPr>
        <p:txBody>
          <a:bodyPr/>
          <a:lstStyle/>
          <a:p>
            <a:pPr algn="ctr"/>
            <a:r>
              <a:rPr lang="uk-UA" sz="3500" smtClean="0">
                <a:solidFill>
                  <a:srgbClr val="FF0000"/>
                </a:solidFill>
              </a:rPr>
              <a:t>Учасники районної виставки-ярмарку педагогічних ідей та технологій</a:t>
            </a:r>
            <a:endParaRPr lang="ru-RU" sz="3500" smtClean="0">
              <a:solidFill>
                <a:srgbClr val="FF0000"/>
              </a:solidFill>
            </a:endParaRPr>
          </a:p>
        </p:txBody>
      </p:sp>
      <p:graphicFrame>
        <p:nvGraphicFramePr>
          <p:cNvPr id="17449" name="Group 41"/>
          <p:cNvGraphicFramePr>
            <a:graphicFrameLocks noGrp="1"/>
          </p:cNvGraphicFramePr>
          <p:nvPr>
            <p:ph idx="1"/>
          </p:nvPr>
        </p:nvGraphicFramePr>
        <p:xfrm>
          <a:off x="142875" y="1125538"/>
          <a:ext cx="8821738" cy="5669280"/>
        </p:xfrm>
        <a:graphic>
          <a:graphicData uri="http://schemas.openxmlformats.org/drawingml/2006/table">
            <a:tbl>
              <a:tblPr/>
              <a:tblGrid>
                <a:gridCol w="1584325"/>
                <a:gridCol w="2000250"/>
                <a:gridCol w="3100388"/>
                <a:gridCol w="1239837"/>
                <a:gridCol w="8969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Навчальний заклад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ПІБ вчителя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роботи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Загальна кількість балів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Місце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Височанська ЗОШ №2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Ткач Наталя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Валеріївна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Використання програмного середовища для створення тестових завдань із предметів шкільного курсу (з електронними додатками)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Кутузівська ЗОШ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Карпенко Ганна Володимирівна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Розвиток інформаційної безпеки молодих школярів на уроках інформатики у ЗНЗ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Пісочинський колегіум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Детинич Тетяна Олександрівна, Орловська Ірина Петрівна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Інтегровані уроки як один із засобів підвищення активності учнів на уроках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Пісочинський колегіум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Детинич Тетяна Олександрівна, Орловська Ірина Петрівна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Робочий зошит з теми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kumimoji="0" lang="uk-U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ютерні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презентації та публікації ”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58204" cy="141763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Результати контрольної роботи учнів 1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-х класів, що навчаються за інформаційно-технологічним профілем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23850" y="2565400"/>
            <a:ext cx="8429625" cy="3052763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Південного ліцею (учитель </a:t>
            </a: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Стешенко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О.М., Казанська А.Ю.) – </a:t>
            </a:r>
            <a:r>
              <a:rPr lang="uk-UA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8,95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Покотилівського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ліцею «Промінь» (учитель </a:t>
            </a: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Скопик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М.А.) – </a:t>
            </a:r>
            <a:r>
              <a:rPr lang="uk-UA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8,5;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Покотилівської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ЗОШ №2 (учитель </a:t>
            </a: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Григорян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Е.М.) – </a:t>
            </a:r>
            <a:r>
              <a:rPr lang="uk-UA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8,62.</a:t>
            </a:r>
            <a:endParaRPr lang="ru-RU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2466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85750"/>
            <a:ext cx="8429625" cy="62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89" name="Объект 2"/>
          <p:cNvGraphicFramePr>
            <a:graphicFrameLocks/>
          </p:cNvGraphicFramePr>
          <p:nvPr/>
        </p:nvGraphicFramePr>
        <p:xfrm>
          <a:off x="306388" y="306388"/>
          <a:ext cx="8245475" cy="6245225"/>
        </p:xfrm>
        <a:graphic>
          <a:graphicData uri="http://schemas.openxmlformats.org/presentationml/2006/ole">
            <p:oleObj spid="_x0000_s63489" r:id="rId3" imgW="8248603" imgH="6248942" progId="Excel.Chart.8">
              <p:embed/>
            </p:oleObj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853" y="-309563"/>
            <a:ext cx="8305800" cy="1143001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Рекомендації: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052513"/>
            <a:ext cx="8435975" cy="54213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600">
                <a:latin typeface="Constantia" pitchFamily="18" charset="0"/>
              </a:rPr>
              <a:t>Підвищувати рівень професійної майстерності шляхом активної участі в методичних заходах;</a:t>
            </a: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600">
                <a:latin typeface="Constantia" pitchFamily="18" charset="0"/>
              </a:rPr>
              <a:t>Приймати активну участь у професійних конкурсах;</a:t>
            </a:r>
            <a:r>
              <a:rPr lang="uk-UA" sz="2800">
                <a:latin typeface="Constantia" pitchFamily="18" charset="0"/>
              </a:rPr>
              <a:t> </a:t>
            </a: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800">
                <a:latin typeface="Constantia" pitchFamily="18" charset="0"/>
              </a:rPr>
              <a:t>Заздалегідь проводи підготовку учнів до конкурсу-захисту робіт МАН </a:t>
            </a:r>
            <a:r>
              <a:rPr lang="uk-UA" sz="2800" b="1">
                <a:solidFill>
                  <a:srgbClr val="FF0000"/>
                </a:solidFill>
                <a:latin typeface="Constantia" pitchFamily="18" charset="0"/>
              </a:rPr>
              <a:t>(контрольна робота МАТЕМАТИКА)</a:t>
            </a:r>
            <a:endParaRPr lang="uk-UA" sz="2600" b="1">
              <a:solidFill>
                <a:srgbClr val="FF0000"/>
              </a:solidFill>
              <a:latin typeface="Constantia" pitchFamily="18" charset="0"/>
            </a:endParaRP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600">
                <a:latin typeface="Constantia" pitchFamily="18" charset="0"/>
              </a:rPr>
              <a:t>Вести роботу щодо залучення учнів до участі у різноманітних конкурсах, фестивалях,турнірах, олімпіадах;</a:t>
            </a:r>
          </a:p>
          <a:p>
            <a:pPr marL="273050" indent="-273050">
              <a:lnSpc>
                <a:spcPct val="9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uk-UA" sz="2600">
                <a:latin typeface="Constantia" pitchFamily="18" charset="0"/>
              </a:rPr>
              <a:t>Організовувати роботу щодо обрання учнями, їх батьками поглибленого вивчення інформатики, інформаційно-технологічного профілю навчання.</a:t>
            </a:r>
            <a:endParaRPr lang="ru-RU" sz="26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564904"/>
            <a:ext cx="83058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Дякую за увагу!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pPr algn="ctr"/>
            <a:r>
              <a:rPr lang="uk-UA" smtClean="0"/>
              <a:t>Учитель року 2013</a:t>
            </a:r>
            <a:endParaRPr lang="ru-RU" smtClean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984375"/>
            <a:ext cx="6911975" cy="369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0" y="908050"/>
            <a:ext cx="8985250" cy="489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515778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500" smtClean="0">
                <a:solidFill>
                  <a:srgbClr val="0000FF"/>
                </a:solidFill>
              </a:rPr>
              <a:t>Середній бал: 15,69</a:t>
            </a:r>
            <a:br>
              <a:rPr lang="uk-UA" sz="4500" smtClean="0">
                <a:solidFill>
                  <a:srgbClr val="0000FF"/>
                </a:solidFill>
              </a:rPr>
            </a:br>
            <a:r>
              <a:rPr lang="uk-UA" sz="4500" smtClean="0">
                <a:solidFill>
                  <a:srgbClr val="0000FF"/>
                </a:solidFill>
              </a:rPr>
              <a:t>Максимальний: 28 </a:t>
            </a:r>
            <a:endParaRPr lang="ru-RU" sz="4500" smtClean="0">
              <a:solidFill>
                <a:srgbClr val="0000FF"/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250"/>
            <a:ext cx="9172575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Диаграмма 13"/>
          <p:cNvGraphicFramePr/>
          <p:nvPr/>
        </p:nvGraphicFramePr>
        <p:xfrm>
          <a:off x="971600" y="1268760"/>
          <a:ext cx="7083921" cy="446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805</TotalTime>
  <Words>2964</Words>
  <Application>Microsoft Office PowerPoint</Application>
  <PresentationFormat>Экран (4:3)</PresentationFormat>
  <Paragraphs>1135</Paragraphs>
  <Slides>54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6" baseType="lpstr">
      <vt:lpstr>Поток</vt:lpstr>
      <vt:lpstr>Диаграмма Microsoft Office Excel</vt:lpstr>
      <vt:lpstr>Підведення підсумків року. Планування роботи  РМО інформатиків на 2013-2014 н.р.</vt:lpstr>
      <vt:lpstr>Нормативно-правове забезпечення:</vt:lpstr>
      <vt:lpstr>Науково-методична тема:</vt:lpstr>
      <vt:lpstr>Напрямки роботи РМО вчителів інформатики : </vt:lpstr>
      <vt:lpstr>Учасники районної виставки-ярмарку педагогічних ідей та технологій</vt:lpstr>
      <vt:lpstr>Учитель року 2013</vt:lpstr>
      <vt:lpstr>Слайд 7</vt:lpstr>
      <vt:lpstr>Середній бал: 15,69 Максимальний: 28 </vt:lpstr>
      <vt:lpstr>Слайд 9</vt:lpstr>
      <vt:lpstr>Слайд 10</vt:lpstr>
      <vt:lpstr>Переможець І (районного) етапу Всеукраїнського конкурсу      «Учитель року – 2013» :</vt:lpstr>
      <vt:lpstr>Результати ІІ етапу Всеукраїнських учнівських олімпіад із інформаційних технологій 8 клас</vt:lpstr>
      <vt:lpstr>ЗНЗ, що не участі у ІІ етапі  олімпіади з інформаційних технологій  серед учнів 8-х класів</vt:lpstr>
      <vt:lpstr>Результати ІІ етапу Всеукраїнських учнівських олімпіад із інформаційних технологій 9 клас</vt:lpstr>
      <vt:lpstr>Слайд 15</vt:lpstr>
      <vt:lpstr>Результати ІІ етапу Всеукраїнських учнівських олімпіад із інформаційних технологій 10 клас</vt:lpstr>
      <vt:lpstr>Слайд 17</vt:lpstr>
      <vt:lpstr>Результати ІІ етапу Всеукраїнських учнівських олімпіад із інформаційних технологій 11 клас</vt:lpstr>
      <vt:lpstr>Слайд 19</vt:lpstr>
      <vt:lpstr>Слайд 20</vt:lpstr>
      <vt:lpstr>Результати ІІ етапу Всеукраїнських учнівських олімпіад із інформатики 8 клас</vt:lpstr>
      <vt:lpstr>Слайд 22</vt:lpstr>
      <vt:lpstr>Результати ІІ етапу Всеукраїнських учнівських олімпіад із інформатики 9 клас</vt:lpstr>
      <vt:lpstr>Слайд 24</vt:lpstr>
      <vt:lpstr>Результати ІІ етапу Всеукраїнських учнівських олімпіад із інформатики 10 клас</vt:lpstr>
      <vt:lpstr>ЗНЗ, що не брали участі у ІІ етапі олімпіади  з інформатики серед учнів 10-х класів</vt:lpstr>
      <vt:lpstr>Результати ІІ етапу Всеукраїнських учнівських олімпіад із інформатики 11 клас</vt:lpstr>
      <vt:lpstr>Слайд 28</vt:lpstr>
      <vt:lpstr>Слайд 29</vt:lpstr>
      <vt:lpstr> Результати участі учнів навчальних закладів Харківського району у І (районному) етапі Всеукраїнського конкурсу-захисту науково-дослідницьких робіт МАН України у 2012/2013 навчальному році  у відділенні “Комп’ютерні науки” </vt:lpstr>
      <vt:lpstr>Слайд 31</vt:lpstr>
      <vt:lpstr>Підсумки обласного дистанційного фестивалю з комп’ютерної графіки та анімації у 2013 році</vt:lpstr>
      <vt:lpstr>Підсумки обласного дистанційного фестивалю з комп’ютерної графіки та анімації у 2013 році</vt:lpstr>
      <vt:lpstr>Підсумки обласного дистанційного фестивалю з комп’ютерної графіки та анімації у 2013 році</vt:lpstr>
      <vt:lpstr>Всеукраїнський конкурс «Мій безпечний клас»</vt:lpstr>
      <vt:lpstr>Міжнародний конкурс з інформатики  та комп’ютерної грамотності «БОБЕР-2013»</vt:lpstr>
      <vt:lpstr>Порівняльна діаграма кількості учасників  Міжнародного конкурсу «Бобер»</vt:lpstr>
      <vt:lpstr>Підсумки експертизи стану викладання інформатики у навчальних закладах району</vt:lpstr>
      <vt:lpstr>Слайд 39</vt:lpstr>
      <vt:lpstr>Слайд 40</vt:lpstr>
      <vt:lpstr>Організація позакласної роботи</vt:lpstr>
      <vt:lpstr>Слайд 42</vt:lpstr>
      <vt:lpstr>Слайд 43</vt:lpstr>
      <vt:lpstr>Слайд 44</vt:lpstr>
      <vt:lpstr>Слайд 45</vt:lpstr>
      <vt:lpstr>Слайд 46</vt:lpstr>
      <vt:lpstr>Найгірші результати показали учні</vt:lpstr>
      <vt:lpstr>Слайд 48</vt:lpstr>
      <vt:lpstr>Кращі результати показали учні</vt:lpstr>
      <vt:lpstr>Результати контрольної роботи учнів 10-х класів, що навчаються за інформаційно-технологічним профілем</vt:lpstr>
      <vt:lpstr>Слайд 51</vt:lpstr>
      <vt:lpstr>Слайд 52</vt:lpstr>
      <vt:lpstr>Рекомендації:</vt:lpstr>
      <vt:lpstr>Дякую за увагу!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XP GAME 2010</dc:creator>
  <cp:lastModifiedBy>XP GAME 2010</cp:lastModifiedBy>
  <cp:revision>98</cp:revision>
  <dcterms:created xsi:type="dcterms:W3CDTF">2013-04-10T08:54:35Z</dcterms:created>
  <dcterms:modified xsi:type="dcterms:W3CDTF">2013-05-30T06:45:51Z</dcterms:modified>
</cp:coreProperties>
</file>