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02D2D-3E78-4750-8810-149E903A3C5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77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85D60-94C1-47B1-8E20-F5533CDAC0E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09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6E9D4-1567-4C1C-A646-71921498416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774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CACC90-958C-42AD-81FD-48A2C6F440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8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42842-0978-4A2B-BCB2-5FEF15E190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21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1ED5B-E531-46A4-B138-7C67954C8D5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6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0B1D1-29A6-4555-A7C4-E9978D914F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7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C0284-5B4C-4989-957B-52C85B9B874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08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E67F0-0641-4732-8B59-5D02C4320E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32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B8C08-EA5B-4992-99C7-1209AF49E23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8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830DA-19E2-446E-AEF6-E160327AD0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9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0DF80-0613-47A9-AABC-D2366B015E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03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DF258ED-F95A-40D5-83B8-162CB31166A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97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lgolib.chat.ru/" TargetMode="External"/><Relationship Id="rId2" Type="http://schemas.openxmlformats.org/officeDocument/2006/relationships/hyperlink" Target="http://www.qbit.org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cm.timus.ru/" TargetMode="External"/><Relationship Id="rId4" Type="http://schemas.openxmlformats.org/officeDocument/2006/relationships/hyperlink" Target="http://algolist.manual.r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4391038"/>
            <a:ext cx="9036050" cy="895350"/>
          </a:xfrm>
        </p:spPr>
        <p:txBody>
          <a:bodyPr/>
          <a:lstStyle/>
          <a:p>
            <a:pPr eaLnBrk="1" hangingPunct="1"/>
            <a:r>
              <a:rPr lang="uk-UA" sz="25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Основні тенденції викладання інформатики в загальноосвітніх навчальних закладах у 2015/2016 навчальному році.</a:t>
            </a:r>
            <a:endParaRPr lang="uk-UA" sz="2500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8020" y="71414"/>
            <a:ext cx="798032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500" dirty="0">
                <a:solidFill>
                  <a:srgbClr val="BBE0E3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Методична студія вчителів інформатики </a:t>
            </a:r>
          </a:p>
          <a:p>
            <a:pPr algn="ctr"/>
            <a:r>
              <a:rPr lang="uk-UA" sz="3500" dirty="0">
                <a:solidFill>
                  <a:srgbClr val="BBE0E3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Харківського району</a:t>
            </a:r>
            <a:endParaRPr lang="ru-RU" sz="3500" dirty="0">
              <a:solidFill>
                <a:srgbClr val="BBE0E3">
                  <a:lumMod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14678" y="6000768"/>
            <a:ext cx="2928926" cy="60016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uk-UA" sz="3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2015/ 2016 </a:t>
            </a:r>
            <a:r>
              <a:rPr lang="uk-UA" sz="33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33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3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42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ПЛАН РОБОТИ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smtClean="0"/>
              <a:t>Нормативно-правове забезпечення та методичні рекомендації щодо викладання інформатики в 2015/2016 навчальному році.</a:t>
            </a:r>
          </a:p>
          <a:p>
            <a:r>
              <a:rPr lang="uk-UA" sz="2800" dirty="0" smtClean="0"/>
              <a:t>Ознайомлення з матеріалами обласного секційного засідання керівників РМО вчителів інформатики.</a:t>
            </a:r>
          </a:p>
          <a:p>
            <a:r>
              <a:rPr lang="uk-UA" sz="2800" dirty="0" smtClean="0"/>
              <a:t>Методи формування духовно-моральної особистості школяра на уроках інформатики.</a:t>
            </a:r>
          </a:p>
          <a:p>
            <a:r>
              <a:rPr lang="uk-UA" sz="2800" dirty="0" smtClean="0"/>
              <a:t>Планування роботи РМО вчителів інформатики на 2015/2016 навчальний рік.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347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6512" y="-315416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/>
            </a:r>
            <a:br>
              <a:rPr lang="uk-UA" dirty="0" smtClean="0">
                <a:solidFill>
                  <a:schemeClr val="bg1"/>
                </a:solidFill>
              </a:rPr>
            </a:br>
            <a:r>
              <a:rPr lang="uk-UA" dirty="0" smtClean="0">
                <a:solidFill>
                  <a:schemeClr val="bg1"/>
                </a:solidFill>
              </a:rPr>
              <a:t>На допомогу вчителю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998353"/>
            <a:ext cx="71945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http://metinf.wix.com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24744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/>
                <a:latin typeface="Times New Roman" pitchFamily="18" charset="0"/>
                <a:cs typeface="Times New Roman" pitchFamily="18" charset="0"/>
              </a:rPr>
              <a:t>Сайт методичного </a:t>
            </a:r>
            <a:r>
              <a:rPr lang="ru-RU" sz="4000" b="1" dirty="0" err="1" smtClean="0">
                <a:effectLst/>
                <a:latin typeface="Times New Roman" pitchFamily="18" charset="0"/>
                <a:cs typeface="Times New Roman" pitchFamily="18" charset="0"/>
              </a:rPr>
              <a:t>об'єднання</a:t>
            </a:r>
            <a:endParaRPr lang="ru-RU" sz="40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err="1" smtClean="0">
                <a:effectLst/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sz="40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itchFamily="18" charset="0"/>
                <a:cs typeface="Times New Roman" pitchFamily="18" charset="0"/>
              </a:rPr>
              <a:t>інформатики</a:t>
            </a:r>
            <a:r>
              <a:rPr lang="ru-RU" sz="40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itchFamily="18" charset="0"/>
                <a:cs typeface="Times New Roman" pitchFamily="18" charset="0"/>
              </a:rPr>
              <a:t>Харківщини</a:t>
            </a:r>
            <a:endParaRPr lang="ru-RU" sz="4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1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498" y="908720"/>
            <a:ext cx="86764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Методичний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порадник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 для 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інформатики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endParaRPr lang="ru-RU" sz="2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itchFamily="18" charset="0"/>
                <a:cs typeface="Times New Roman" pitchFamily="18" charset="0"/>
              </a:rPr>
              <a:t>порадника</a:t>
            </a:r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600" dirty="0" smtClean="0">
                <a:effectLst/>
                <a:latin typeface="Times New Roman" pitchFamily="18" charset="0"/>
                <a:cs typeface="Times New Roman" pitchFamily="18" charset="0"/>
              </a:rPr>
              <a:t>І. НОРМАТИВНІ ВИМОГИ ЩОДО ОРГАНІЗАЦІЇ НАВЧАЛЬНО-ВИХОВНОГО ПРОЦЕСУ В ЗАГАЛЬНООСВІТНЬОМУ  НАВЧАЛЬНОМУ ЗАКЛАДІ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ІІ. НАВЧАЛЬНО-МЕТОДИЧНЕ ЗАБЕЗПЕЧЕННЯ ПРЕДМЕТА «ІНФОРМАТИКА»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ІІІ ПІДГОТОВКА ДО УРОКІВ  ІНФОРМАТИКИ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ОЦІНЮВАННЯ НАВЧАЛЬНИХ ДОСЯГНЕНЬ УЧНІВ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ВИХОВНА СПРЯМОВАНІСТЬ УРОКУ.  ЗАСОБИ ЇЇ РЕАЛІЗАЦІЇ НА УРОКАХ ІНФОРМАТИКИ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3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74638"/>
            <a:ext cx="8229600" cy="706090"/>
          </a:xfrm>
        </p:spPr>
        <p:txBody>
          <a:bodyPr/>
          <a:lstStyle/>
          <a:p>
            <a:r>
              <a:rPr lang="uk-UA" sz="2700" dirty="0" smtClean="0">
                <a:solidFill>
                  <a:schemeClr val="bg1"/>
                </a:solidFill>
              </a:rPr>
              <a:t>Рейтинг виступу команд (ІІІ етап інформатика)</a:t>
            </a:r>
            <a:endParaRPr lang="ru-RU" sz="27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905031"/>
              </p:ext>
            </p:extLst>
          </p:nvPr>
        </p:nvGraphicFramePr>
        <p:xfrm>
          <a:off x="1187624" y="980728"/>
          <a:ext cx="6696745" cy="5589237"/>
        </p:xfrm>
        <a:graphic>
          <a:graphicData uri="http://schemas.openxmlformats.org/drawingml/2006/table">
            <a:tbl>
              <a:tblPr/>
              <a:tblGrid>
                <a:gridCol w="3687537"/>
                <a:gridCol w="752302"/>
                <a:gridCol w="752302"/>
                <a:gridCol w="752302"/>
                <a:gridCol w="752302"/>
              </a:tblGrid>
              <a:tr h="2443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Times New Roman"/>
                          <a:ea typeface="Times New Roman"/>
                        </a:rPr>
                        <a:t>Команди-учасники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</a:rPr>
                        <a:t>2012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uk-UA" sz="1600" b="1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Times New Roman"/>
                          <a:ea typeface="Times New Roman"/>
                        </a:rPr>
                        <a:t>2015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Дзержинськ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Міська мережа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 (ФМЛ+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нівер. ліцей)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Московськ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Київськ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3-4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м.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Ізюм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10-11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м.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Куп'янськ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</a:rPr>
                        <a:t>Харківськ</a:t>
                      </a:r>
                      <a:r>
                        <a:rPr lang="uk-UA" sz="1600" dirty="0" err="1">
                          <a:effectLst/>
                          <a:latin typeface="Times New Roman"/>
                          <a:ea typeface="Times New Roman"/>
                        </a:rPr>
                        <a:t>ий</a:t>
                      </a: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 район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</a:rPr>
                        <a:t>Комінтернівськ</a:t>
                      </a:r>
                      <a:r>
                        <a:rPr lang="uk-UA" sz="1600" dirty="0" err="1">
                          <a:effectLst/>
                          <a:latin typeface="Times New Roman"/>
                          <a:ea typeface="Times New Roman"/>
                        </a:rPr>
                        <a:t>ий</a:t>
                      </a: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 район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 4-5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Загальноосвітн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і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 інтернатн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і 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заклад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 4-5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8-9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Орджонікідзевськ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3-4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10-11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Вовчанськ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8-9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Балаклійськ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10-11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Сахновщинськ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10-11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Лозов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Фрунзенськ</a:t>
                      </a: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Краснокутський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Ленінський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Зміївський район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м. Первомайський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м. Чугуїв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Жовтневий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19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 час підготовки учнів до олімпіади з інформатики доцільно використовувати такі джерела: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Жуковський С.С. Аналіз, дослідження та розв’язування конкурсних задач під час учнівської олімпіади з інформатики // Вісник Житомирського державного університету імені Івана Франка. Випуск № 53. – Житомир, 2010 ‑ С.152-159;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Мельник В.І. Інформатика.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Олімпіадні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задачі з розв’язаннями. ‑ Х.: Вид. група «Основа», 2010. – 159 с.;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Караванова Т.П. Методика розв’язання алгоритмічних задач. Основи алгоритмізації програмування: навчально-методичний посібник для вчителів. ‑ Кам’янець-Подільський: Аксіома, 2013. – 460 с.;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Караванова Т.П. Методика розв’язання алгоритмічних задач. Побудова алгоритмів: навчально-методичний посібник для вчителів. – Кам’янець-Подільський: Аксіома, 2014. – 344 с.;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http://schoololymp.byethost32.com – школа олімпійського резерву при ВІППО;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48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http://www.uoi.in.ua – Всеукраїнська олімпіада з інформатики;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http://www.e-olimp.com.ua – E-Olimp система підготовки та проведення олімпіад зі спортивного програмування;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  <a:hlinkClick r:id="rId2"/>
              </a:rPr>
              <a:t>http://www.qbit.org.ua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– Молодіжне наукове товариство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QBit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  <a:hlinkClick r:id="rId3"/>
              </a:rPr>
              <a:t>http://algolib.chat.ru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1800" dirty="0">
                <a:latin typeface="Times New Roman" pitchFamily="18" charset="0"/>
                <a:cs typeface="Times New Roman" pitchFamily="18" charset="0"/>
                <a:hlinkClick r:id="rId4"/>
              </a:rPr>
              <a:t>http://algolist.manual.ru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– алгоритми: методи розв’язання;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http://www.olympiads.ru – події, задачі, тести, рішення, коментарі;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http://www.olympiada.km.ua/ – задачі заочних і обласних олімпіад Хмельницької області. Архіви турнірів, конкурсів. Багато іншої корисної інформації;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  <a:hlinkClick r:id="rId5"/>
              </a:rPr>
              <a:t>http://acm.timus.ru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– розміщені задачі для  різноманітних змагань.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Перевіряюча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система дозволяє вам перевірити ваш розв’язок для кожної задачі;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http://www.informatics.ru/ – даний сайт присвячений російським олімпіадам школярів з інформатики;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http://g6prog.narod.ru – сайт присвячений докладному розбору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олімпіадних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задач з інформатики. Рівень задач від міської до міжнародної олімпіад;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http://byoi.narod.ru – архів російських республіканських, міських, районних олімпіад, зборів до IOI. Підбір рідкісних, ефективних алгоритмів.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87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Інформатика ІКТ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627404"/>
              </p:ext>
            </p:extLst>
          </p:nvPr>
        </p:nvGraphicFramePr>
        <p:xfrm>
          <a:off x="1907704" y="980728"/>
          <a:ext cx="4680520" cy="5852160"/>
        </p:xfrm>
        <a:graphic>
          <a:graphicData uri="http://schemas.openxmlformats.org/drawingml/2006/table">
            <a:tbl>
              <a:tblPr/>
              <a:tblGrid>
                <a:gridCol w="2042208"/>
                <a:gridCol w="659578"/>
                <a:gridCol w="659578"/>
                <a:gridCol w="659578"/>
                <a:gridCol w="659578"/>
              </a:tblGrid>
              <a:tr h="176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</a:rPr>
                        <a:t>Райони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</a:rPr>
                        <a:t>2014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</a:rPr>
                        <a:t>2015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Київський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 Ізюм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10-12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агальноосвітні інтернати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Комінтернівський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Вовчанський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5-8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9-10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Ленінський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5-8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Орджонікідзевський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10-12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5-8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Червонозаводський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5-8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 Лозова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9-10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Дзержинський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Зміївський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Золочівський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Сахновщинський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 Куп'янськ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іська мережа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11-15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Московський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Фрунзенський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Краснокутський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10-12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Балаклійський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Ізюмський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Красноградський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18-22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Харківський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</a:rPr>
                        <a:t>18-22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м.Чугуїв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13-20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Валківський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11-13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Первомайський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Зачепилівський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18-22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м.Люботин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18-22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Жовтневий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18-22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Лозівський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Чугуївський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м. Первомайський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0981" marR="509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81" marR="50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17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1143000"/>
          </a:xfrm>
        </p:spPr>
        <p:txBody>
          <a:bodyPr/>
          <a:lstStyle/>
          <a:p>
            <a:r>
              <a:rPr lang="uk-UA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Завдання, які ставить перед нами ХАНО: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Спланувати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методичні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заходи для вчителів щодо розвитку їх фахової компетентності та з технології підготовки учнів до участі в інтелектуальних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змаганнях;</a:t>
            </a:r>
          </a:p>
          <a:p>
            <a:endParaRPr lang="uk-UA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творчий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досвідчених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учителів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інформатики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олімпіади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творчий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досвідчених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учителів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інформатики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олімпіади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шкіл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технічне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оснащення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Організувати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роботу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майстер-класів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району.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190527"/>
      </p:ext>
    </p:extLst>
  </p:cSld>
  <p:clrMapOvr>
    <a:masterClrMapping/>
  </p:clrMapOvr>
</p:sld>
</file>

<file path=ppt/theme/theme1.xml><?xml version="1.0" encoding="utf-8"?>
<a:theme xmlns:a="http://schemas.openxmlformats.org/drawingml/2006/main" name="Delovoy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608</Words>
  <Application>Microsoft Office PowerPoint</Application>
  <PresentationFormat>Экран (4:3)</PresentationFormat>
  <Paragraphs>318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Delovoy</vt:lpstr>
      <vt:lpstr>Основні тенденції викладання інформатики в загальноосвітніх навчальних закладах у 2015/2016 навчальному році.</vt:lpstr>
      <vt:lpstr>ПЛАН РОБОТИ</vt:lpstr>
      <vt:lpstr> На допомогу вчителю</vt:lpstr>
      <vt:lpstr>Презентация PowerPoint</vt:lpstr>
      <vt:lpstr>Рейтинг виступу команд (ІІІ етап інформатика)</vt:lpstr>
      <vt:lpstr>Презентация PowerPoint</vt:lpstr>
      <vt:lpstr>Презентация PowerPoint</vt:lpstr>
      <vt:lpstr>Інформатика ІКТ</vt:lpstr>
      <vt:lpstr>Завдання, які ставить перед нами ХАНО: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тенденції викладання інформатики в загальноосвітніх навчальних закладах у 2015/2016 навчальному році.</dc:title>
  <dc:creator>Admin</dc:creator>
  <cp:lastModifiedBy>Admin</cp:lastModifiedBy>
  <cp:revision>4</cp:revision>
  <dcterms:created xsi:type="dcterms:W3CDTF">2015-08-26T18:59:02Z</dcterms:created>
  <dcterms:modified xsi:type="dcterms:W3CDTF">2015-08-27T04:35:57Z</dcterms:modified>
</cp:coreProperties>
</file>